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24" r:id="rId3"/>
    <p:sldId id="325" r:id="rId4"/>
    <p:sldId id="326" r:id="rId5"/>
    <p:sldId id="453" r:id="rId6"/>
    <p:sldId id="451" r:id="rId7"/>
    <p:sldId id="454" r:id="rId8"/>
    <p:sldId id="455" r:id="rId9"/>
    <p:sldId id="452" r:id="rId10"/>
    <p:sldId id="262" r:id="rId11"/>
    <p:sldId id="263" r:id="rId12"/>
    <p:sldId id="264" r:id="rId13"/>
    <p:sldId id="265" r:id="rId14"/>
    <p:sldId id="266" r:id="rId15"/>
    <p:sldId id="267" r:id="rId16"/>
    <p:sldId id="352" r:id="rId17"/>
    <p:sldId id="353" r:id="rId18"/>
    <p:sldId id="354" r:id="rId19"/>
    <p:sldId id="257" r:id="rId20"/>
    <p:sldId id="302" r:id="rId21"/>
    <p:sldId id="303" r:id="rId22"/>
    <p:sldId id="258" r:id="rId23"/>
    <p:sldId id="304" r:id="rId24"/>
    <p:sldId id="450" r:id="rId25"/>
    <p:sldId id="260" r:id="rId26"/>
    <p:sldId id="261" r:id="rId27"/>
    <p:sldId id="301" r:id="rId28"/>
    <p:sldId id="300" r:id="rId29"/>
    <p:sldId id="329" r:id="rId30"/>
    <p:sldId id="328" r:id="rId31"/>
    <p:sldId id="291" r:id="rId32"/>
    <p:sldId id="292" r:id="rId33"/>
    <p:sldId id="287" r:id="rId34"/>
    <p:sldId id="288" r:id="rId35"/>
    <p:sldId id="305" r:id="rId36"/>
    <p:sldId id="268" r:id="rId37"/>
    <p:sldId id="269" r:id="rId38"/>
    <p:sldId id="270" r:id="rId39"/>
    <p:sldId id="456" r:id="rId40"/>
    <p:sldId id="271" r:id="rId41"/>
    <p:sldId id="272" r:id="rId42"/>
    <p:sldId id="273" r:id="rId43"/>
    <p:sldId id="309" r:id="rId44"/>
    <p:sldId id="316" r:id="rId45"/>
    <p:sldId id="311" r:id="rId46"/>
    <p:sldId id="310" r:id="rId47"/>
    <p:sldId id="313" r:id="rId48"/>
    <p:sldId id="312" r:id="rId49"/>
    <p:sldId id="314" r:id="rId50"/>
    <p:sldId id="315" r:id="rId51"/>
    <p:sldId id="294" r:id="rId52"/>
    <p:sldId id="295" r:id="rId53"/>
    <p:sldId id="296" r:id="rId54"/>
    <p:sldId id="297" r:id="rId55"/>
    <p:sldId id="298" r:id="rId56"/>
    <p:sldId id="299" r:id="rId57"/>
    <p:sldId id="457" r:id="rId58"/>
    <p:sldId id="459" r:id="rId59"/>
    <p:sldId id="461" r:id="rId60"/>
    <p:sldId id="460" r:id="rId61"/>
    <p:sldId id="462" r:id="rId62"/>
    <p:sldId id="463" r:id="rId63"/>
    <p:sldId id="464" r:id="rId64"/>
    <p:sldId id="465" r:id="rId65"/>
    <p:sldId id="286" r:id="rId66"/>
    <p:sldId id="458" r:id="rId67"/>
    <p:sldId id="284" r:id="rId68"/>
    <p:sldId id="285" r:id="rId69"/>
  </p:sldIdLst>
  <p:sldSz cx="9144000" cy="6858000" type="screen4x3"/>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p:scale>
          <a:sx n="60" d="100"/>
          <a:sy n="60" d="100"/>
        </p:scale>
        <p:origin x="1412"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V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446BC0-9572-45EB-85C3-99A5C6957F33}" type="datetimeFigureOut">
              <a:rPr lang="es-VE" smtClean="0"/>
              <a:pPr/>
              <a:t>6/3/2024</a:t>
            </a:fld>
            <a:endParaRPr lang="es-V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V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V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FDEB84-078D-446C-B057-BAC1FB2DA914}" type="slidenum">
              <a:rPr lang="es-VE" smtClean="0"/>
              <a:pPr/>
              <a:t>‹Nº›</a:t>
            </a:fld>
            <a:endParaRPr lang="es-V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VE" dirty="0"/>
          </a:p>
        </p:txBody>
      </p:sp>
      <p:sp>
        <p:nvSpPr>
          <p:cNvPr id="4" name="Slide Number Placeholder 3"/>
          <p:cNvSpPr>
            <a:spLocks noGrp="1"/>
          </p:cNvSpPr>
          <p:nvPr>
            <p:ph type="sldNum" sz="quarter" idx="10"/>
          </p:nvPr>
        </p:nvSpPr>
        <p:spPr/>
        <p:txBody>
          <a:bodyPr/>
          <a:lstStyle/>
          <a:p>
            <a:fld id="{E3C61104-B268-422C-A821-E0557ECDCE85}" type="slidenum">
              <a:rPr lang="es-VE" smtClean="0"/>
              <a:pPr/>
              <a:t>3</a:t>
            </a:fld>
            <a:endParaRPr lang="es-V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VE" dirty="0"/>
          </a:p>
        </p:txBody>
      </p:sp>
      <p:sp>
        <p:nvSpPr>
          <p:cNvPr id="4" name="Slide Number Placeholder 3"/>
          <p:cNvSpPr>
            <a:spLocks noGrp="1"/>
          </p:cNvSpPr>
          <p:nvPr>
            <p:ph type="sldNum" sz="quarter" idx="10"/>
          </p:nvPr>
        </p:nvSpPr>
        <p:spPr/>
        <p:txBody>
          <a:bodyPr/>
          <a:lstStyle/>
          <a:p>
            <a:fld id="{79C13C86-D5A4-4482-9849-029CCB13C47E}" type="slidenum">
              <a:rPr lang="es-VE" smtClean="0"/>
              <a:pPr/>
              <a:t>16</a:t>
            </a:fld>
            <a:endParaRPr lang="es-V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VE" dirty="0"/>
          </a:p>
        </p:txBody>
      </p:sp>
      <p:sp>
        <p:nvSpPr>
          <p:cNvPr id="4" name="Slide Number Placeholder 3"/>
          <p:cNvSpPr>
            <a:spLocks noGrp="1"/>
          </p:cNvSpPr>
          <p:nvPr>
            <p:ph type="sldNum" sz="quarter" idx="10"/>
          </p:nvPr>
        </p:nvSpPr>
        <p:spPr/>
        <p:txBody>
          <a:bodyPr/>
          <a:lstStyle/>
          <a:p>
            <a:fld id="{79C13C86-D5A4-4482-9849-029CCB13C47E}" type="slidenum">
              <a:rPr lang="es-VE" smtClean="0"/>
              <a:pPr/>
              <a:t>19</a:t>
            </a:fld>
            <a:endParaRPr lang="es-V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s-V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s-VE"/>
          </a:p>
        </p:txBody>
      </p:sp>
      <p:sp>
        <p:nvSpPr>
          <p:cNvPr id="4" name="Date Placeholder 3"/>
          <p:cNvSpPr>
            <a:spLocks noGrp="1"/>
          </p:cNvSpPr>
          <p:nvPr>
            <p:ph type="dt" sz="half" idx="10"/>
          </p:nvPr>
        </p:nvSpPr>
        <p:spPr/>
        <p:txBody>
          <a:bodyPr/>
          <a:lstStyle/>
          <a:p>
            <a:fld id="{F163ED5B-A401-4327-A2F6-B873E49B1F1B}" type="datetimeFigureOut">
              <a:rPr lang="es-VE" smtClean="0"/>
              <a:pPr/>
              <a:t>6/3/2024</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V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4" name="Date Placeholder 3"/>
          <p:cNvSpPr>
            <a:spLocks noGrp="1"/>
          </p:cNvSpPr>
          <p:nvPr>
            <p:ph type="dt" sz="half" idx="10"/>
          </p:nvPr>
        </p:nvSpPr>
        <p:spPr/>
        <p:txBody>
          <a:bodyPr/>
          <a:lstStyle/>
          <a:p>
            <a:fld id="{F163ED5B-A401-4327-A2F6-B873E49B1F1B}" type="datetimeFigureOut">
              <a:rPr lang="es-VE" smtClean="0"/>
              <a:pPr/>
              <a:t>6/3/2024</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s-V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4" name="Date Placeholder 3"/>
          <p:cNvSpPr>
            <a:spLocks noGrp="1"/>
          </p:cNvSpPr>
          <p:nvPr>
            <p:ph type="dt" sz="half" idx="10"/>
          </p:nvPr>
        </p:nvSpPr>
        <p:spPr/>
        <p:txBody>
          <a:bodyPr/>
          <a:lstStyle/>
          <a:p>
            <a:fld id="{F163ED5B-A401-4327-A2F6-B873E49B1F1B}" type="datetimeFigureOut">
              <a:rPr lang="es-VE" smtClean="0"/>
              <a:pPr/>
              <a:t>6/3/2024</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V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4" name="Date Placeholder 3"/>
          <p:cNvSpPr>
            <a:spLocks noGrp="1"/>
          </p:cNvSpPr>
          <p:nvPr>
            <p:ph type="dt" sz="half" idx="10"/>
          </p:nvPr>
        </p:nvSpPr>
        <p:spPr/>
        <p:txBody>
          <a:bodyPr/>
          <a:lstStyle/>
          <a:p>
            <a:fld id="{F163ED5B-A401-4327-A2F6-B873E49B1F1B}" type="datetimeFigureOut">
              <a:rPr lang="es-VE" smtClean="0"/>
              <a:pPr/>
              <a:t>6/3/2024</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s-V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63ED5B-A401-4327-A2F6-B873E49B1F1B}" type="datetimeFigureOut">
              <a:rPr lang="es-VE" smtClean="0"/>
              <a:pPr/>
              <a:t>6/3/2024</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V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5" name="Date Placeholder 4"/>
          <p:cNvSpPr>
            <a:spLocks noGrp="1"/>
          </p:cNvSpPr>
          <p:nvPr>
            <p:ph type="dt" sz="half" idx="10"/>
          </p:nvPr>
        </p:nvSpPr>
        <p:spPr/>
        <p:txBody>
          <a:bodyPr/>
          <a:lstStyle/>
          <a:p>
            <a:fld id="{F163ED5B-A401-4327-A2F6-B873E49B1F1B}" type="datetimeFigureOut">
              <a:rPr lang="es-VE" smtClean="0"/>
              <a:pPr/>
              <a:t>6/3/2024</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s-V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7" name="Date Placeholder 6"/>
          <p:cNvSpPr>
            <a:spLocks noGrp="1"/>
          </p:cNvSpPr>
          <p:nvPr>
            <p:ph type="dt" sz="half" idx="10"/>
          </p:nvPr>
        </p:nvSpPr>
        <p:spPr/>
        <p:txBody>
          <a:bodyPr/>
          <a:lstStyle/>
          <a:p>
            <a:fld id="{F163ED5B-A401-4327-A2F6-B873E49B1F1B}" type="datetimeFigureOut">
              <a:rPr lang="es-VE" smtClean="0"/>
              <a:pPr/>
              <a:t>6/3/2024</a:t>
            </a:fld>
            <a:endParaRPr lang="es-VE"/>
          </a:p>
        </p:txBody>
      </p:sp>
      <p:sp>
        <p:nvSpPr>
          <p:cNvPr id="8" name="Footer Placeholder 7"/>
          <p:cNvSpPr>
            <a:spLocks noGrp="1"/>
          </p:cNvSpPr>
          <p:nvPr>
            <p:ph type="ftr" sz="quarter" idx="11"/>
          </p:nvPr>
        </p:nvSpPr>
        <p:spPr/>
        <p:txBody>
          <a:bodyPr/>
          <a:lstStyle/>
          <a:p>
            <a:endParaRPr lang="es-VE"/>
          </a:p>
        </p:txBody>
      </p:sp>
      <p:sp>
        <p:nvSpPr>
          <p:cNvPr id="9" name="Slide Number Placeholder 8"/>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VE"/>
          </a:p>
        </p:txBody>
      </p:sp>
      <p:sp>
        <p:nvSpPr>
          <p:cNvPr id="3" name="Date Placeholder 2"/>
          <p:cNvSpPr>
            <a:spLocks noGrp="1"/>
          </p:cNvSpPr>
          <p:nvPr>
            <p:ph type="dt" sz="half" idx="10"/>
          </p:nvPr>
        </p:nvSpPr>
        <p:spPr/>
        <p:txBody>
          <a:bodyPr/>
          <a:lstStyle/>
          <a:p>
            <a:fld id="{F163ED5B-A401-4327-A2F6-B873E49B1F1B}" type="datetimeFigureOut">
              <a:rPr lang="es-VE" smtClean="0"/>
              <a:pPr/>
              <a:t>6/3/2024</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3ED5B-A401-4327-A2F6-B873E49B1F1B}" type="datetimeFigureOut">
              <a:rPr lang="es-VE" smtClean="0"/>
              <a:pPr/>
              <a:t>6/3/2024</a:t>
            </a:fld>
            <a:endParaRPr lang="es-VE"/>
          </a:p>
        </p:txBody>
      </p:sp>
      <p:sp>
        <p:nvSpPr>
          <p:cNvPr id="3" name="Footer Placeholder 2"/>
          <p:cNvSpPr>
            <a:spLocks noGrp="1"/>
          </p:cNvSpPr>
          <p:nvPr>
            <p:ph type="ftr" sz="quarter" idx="11"/>
          </p:nvPr>
        </p:nvSpPr>
        <p:spPr/>
        <p:txBody>
          <a:bodyPr/>
          <a:lstStyle/>
          <a:p>
            <a:endParaRPr lang="es-VE"/>
          </a:p>
        </p:txBody>
      </p:sp>
      <p:sp>
        <p:nvSpPr>
          <p:cNvPr id="4" name="Slide Number Placeholder 3"/>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s-V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63ED5B-A401-4327-A2F6-B873E49B1F1B}" type="datetimeFigureOut">
              <a:rPr lang="es-VE" smtClean="0"/>
              <a:pPr/>
              <a:t>6/3/2024</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s-V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63ED5B-A401-4327-A2F6-B873E49B1F1B}" type="datetimeFigureOut">
              <a:rPr lang="es-VE" smtClean="0"/>
              <a:pPr/>
              <a:t>6/3/2024</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82764F05-5367-4DD5-BFE2-19E5BEFB60B2}" type="slidenum">
              <a:rPr lang="es-VE" smtClean="0"/>
              <a:pPr/>
              <a:t>‹Nº›</a:t>
            </a:fld>
            <a:endParaRPr lang="es-V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s-V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V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63ED5B-A401-4327-A2F6-B873E49B1F1B}" type="datetimeFigureOut">
              <a:rPr lang="es-VE" smtClean="0"/>
              <a:pPr/>
              <a:t>6/3/2024</a:t>
            </a:fld>
            <a:endParaRPr lang="es-V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764F05-5367-4DD5-BFE2-19E5BEFB60B2}" type="slidenum">
              <a:rPr lang="es-VE" smtClean="0"/>
              <a:pPr/>
              <a:t>‹Nº›</a:t>
            </a:fld>
            <a:endParaRPr lang="es-V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www.maximintegrated.com/en/app-notes/index.mvp/id/4693"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maximintegrated.com/en/app-notes/index.mvp/id/4693"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maximintegrated.com/en/app-notes/index.mvp/id/469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www.maximintegrated.com/en/app-notes/index.mvp/id/4693"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www.maximintegrated.com/en/app-notes/index.mvp/id/4693"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maximintegrated.com/en/app-notes/index.mvp/id/4693"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hyperlink" Target="https://www.analog.com/media/en/technical-documentation/data-sheets/AD8233.pdf" TargetMode="External"/><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hyperlink" Target="https://www.analog.com/media/en/technical-documentation/data-sheets/AD8233.pdf" TargetMode="External"/><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9.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9.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58.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6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github.com/sparkfun/AD8232_Heart_Rate_Monitor" TargetMode="External"/><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hyperlink" Target="https://www.sparkfun.com/products/1265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hyperlink" Target="https://easyeda.com/Sungchankim/Single_Lead_Heart_Rate_Monitor_AD8232_Open_hardware-2c0cavtPN_cop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6.png"/><Relationship Id="rId2" Type="http://schemas.openxmlformats.org/officeDocument/2006/relationships/hyperlink" Target="https://wiki.dfrobot.com/Heart_Rate_Monitor_Sensor_SKU__SEN0213" TargetMode="External"/><Relationship Id="rId1" Type="http://schemas.openxmlformats.org/officeDocument/2006/relationships/slideLayout" Target="../slideLayouts/slideLayout2.xml"/><Relationship Id="rId6" Type="http://schemas.openxmlformats.org/officeDocument/2006/relationships/hyperlink" Target="https://www.dfrobot.com/product-1510.html"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wiki.dfrobot.com/Heart_Rate_Monitor_Sensor_SKU__SEN0213" TargetMode="External"/><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www.dfrobot.com/product-1510.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hyperlink" Target="https://www.mikroe.com/ecg-5-clic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hyperlink" Target="https://www.aliexpress.com/item/ADS1293-Digital-Electrocardiogram-ECG-Module-Physiological-Signal-Measurement-3-Channel-24-Bit-Analog-Front-End/32951016643.html?spm=a2g0s.13010208.99999999.397.ed833c0028YHQM" TargetMode="External"/><Relationship Id="rId5" Type="http://schemas.openxmlformats.org/officeDocument/2006/relationships/hyperlink" Target="http://www.ti.com/lit/ds/symlink/ads1194.pdf" TargetMode="Externa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hyperlink" Target="https://www.maximintegrated.com/en/app-notes/index.mvp/id/4693" TargetMode="External"/><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emf"/><Relationship Id="rId1" Type="http://schemas.openxmlformats.org/officeDocument/2006/relationships/slideLayout" Target="../slideLayouts/slideLayout1.xml"/><Relationship Id="rId4" Type="http://schemas.openxmlformats.org/officeDocument/2006/relationships/image" Target="../media/image98.emf"/></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s://en.wikipedia.org/wiki/Electrocardiography" TargetMode="Externa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5.emf"/><Relationship Id="rId7" Type="http://schemas.openxmlformats.org/officeDocument/2006/relationships/hyperlink" Target="https://www.eetimes.com/author.asp?section_id=36&amp;doc_id=1327269" TargetMode="External"/><Relationship Id="rId2" Type="http://schemas.openxmlformats.org/officeDocument/2006/relationships/image" Target="../media/image124.emf"/><Relationship Id="rId1" Type="http://schemas.openxmlformats.org/officeDocument/2006/relationships/slideLayout" Target="../slideLayouts/slideLayout2.xml"/><Relationship Id="rId6" Type="http://schemas.openxmlformats.org/officeDocument/2006/relationships/hyperlink" Target="https://resources.orcad.com/blog/techniques-to-reduce-emi-in-your-pcb-designs" TargetMode="External"/><Relationship Id="rId5" Type="http://schemas.openxmlformats.org/officeDocument/2006/relationships/hyperlink" Target="https://resources.altium.com/ebooks/pcb-design-techniques-to-reduce-emi-ebook" TargetMode="External"/><Relationship Id="rId4" Type="http://schemas.openxmlformats.org/officeDocument/2006/relationships/hyperlink" Target="https://www.murata.com/products/emc/emifil/knowhow/basic"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en.wikipedia.org/wiki/Electrocardiograph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bem.fi/book/16/16.htm" TargetMode="External"/><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0" y="2286000"/>
            <a:ext cx="3124200" cy="646331"/>
          </a:xfrm>
          <a:prstGeom prst="rect">
            <a:avLst/>
          </a:prstGeom>
          <a:noFill/>
        </p:spPr>
        <p:txBody>
          <a:bodyPr wrap="square" rtlCol="0">
            <a:spAutoFit/>
          </a:bodyPr>
          <a:lstStyle/>
          <a:p>
            <a:r>
              <a:rPr lang="en-US" sz="3600" b="1" dirty="0">
                <a:latin typeface="Arial" pitchFamily="34" charset="0"/>
                <a:cs typeface="Arial" pitchFamily="34" charset="0"/>
              </a:rPr>
              <a:t>ECG Monitor </a:t>
            </a:r>
            <a:endParaRPr lang="es-VE" sz="3600" b="1" dirty="0">
              <a:latin typeface="Arial" pitchFamily="34" charset="0"/>
              <a:cs typeface="Arial" pitchFamily="34" charset="0"/>
            </a:endParaRPr>
          </a:p>
        </p:txBody>
      </p:sp>
      <p:sp>
        <p:nvSpPr>
          <p:cNvPr id="5" name="Rectangle 4"/>
          <p:cNvSpPr/>
          <p:nvPr/>
        </p:nvSpPr>
        <p:spPr>
          <a:xfrm>
            <a:off x="2286000" y="3124200"/>
            <a:ext cx="4570482" cy="1200329"/>
          </a:xfrm>
          <a:prstGeom prst="rect">
            <a:avLst/>
          </a:prstGeom>
        </p:spPr>
        <p:txBody>
          <a:bodyPr wrap="none">
            <a:spAutoFit/>
          </a:bodyPr>
          <a:lstStyle/>
          <a:p>
            <a:r>
              <a:rPr lang="en-US" sz="3600" b="1" dirty="0">
                <a:latin typeface="Arial" pitchFamily="34" charset="0"/>
                <a:cs typeface="Arial" pitchFamily="34" charset="0"/>
              </a:rPr>
              <a:t>Single Lead Analog</a:t>
            </a:r>
          </a:p>
          <a:p>
            <a:r>
              <a:rPr lang="en-US" sz="3600" b="1" dirty="0">
                <a:latin typeface="Arial" pitchFamily="34" charset="0"/>
                <a:cs typeface="Arial" pitchFamily="34" charset="0"/>
              </a:rPr>
              <a:t> Heart Rate Monitor </a:t>
            </a:r>
            <a:endParaRPr lang="es-VE"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21" name="Picture 5"/>
          <p:cNvPicPr>
            <a:picLocks noChangeAspect="1" noChangeArrowheads="1"/>
          </p:cNvPicPr>
          <p:nvPr/>
        </p:nvPicPr>
        <p:blipFill>
          <a:blip r:embed="rId2" cstate="print"/>
          <a:srcRect/>
          <a:stretch>
            <a:fillRect/>
          </a:stretch>
        </p:blipFill>
        <p:spPr bwMode="auto">
          <a:xfrm>
            <a:off x="539551" y="2708920"/>
            <a:ext cx="7992888" cy="1893532"/>
          </a:xfrm>
          <a:prstGeom prst="rect">
            <a:avLst/>
          </a:prstGeom>
          <a:noFill/>
          <a:ln w="9525">
            <a:noFill/>
            <a:miter lim="800000"/>
            <a:headEnd/>
            <a:tailEnd/>
          </a:ln>
        </p:spPr>
      </p:pic>
      <p:pic>
        <p:nvPicPr>
          <p:cNvPr id="137222" name="Picture 6"/>
          <p:cNvPicPr>
            <a:picLocks noChangeAspect="1" noChangeArrowheads="1"/>
          </p:cNvPicPr>
          <p:nvPr/>
        </p:nvPicPr>
        <p:blipFill>
          <a:blip r:embed="rId3" cstate="print"/>
          <a:srcRect/>
          <a:stretch>
            <a:fillRect/>
          </a:stretch>
        </p:blipFill>
        <p:spPr bwMode="auto">
          <a:xfrm>
            <a:off x="539550" y="4653136"/>
            <a:ext cx="7984407" cy="936103"/>
          </a:xfrm>
          <a:prstGeom prst="rect">
            <a:avLst/>
          </a:prstGeom>
          <a:noFill/>
          <a:ln w="9525">
            <a:noFill/>
            <a:miter lim="800000"/>
            <a:headEnd/>
            <a:tailEnd/>
          </a:ln>
        </p:spPr>
      </p:pic>
      <p:pic>
        <p:nvPicPr>
          <p:cNvPr id="137223" name="Picture 7"/>
          <p:cNvPicPr>
            <a:picLocks noChangeAspect="1" noChangeArrowheads="1"/>
          </p:cNvPicPr>
          <p:nvPr/>
        </p:nvPicPr>
        <p:blipFill>
          <a:blip r:embed="rId4" cstate="print"/>
          <a:srcRect/>
          <a:stretch>
            <a:fillRect/>
          </a:stretch>
        </p:blipFill>
        <p:spPr bwMode="auto">
          <a:xfrm>
            <a:off x="539552" y="5642814"/>
            <a:ext cx="8064896" cy="1170562"/>
          </a:xfrm>
          <a:prstGeom prst="rect">
            <a:avLst/>
          </a:prstGeom>
          <a:noFill/>
          <a:ln w="9525">
            <a:noFill/>
            <a:miter lim="800000"/>
            <a:headEnd/>
            <a:tailEnd/>
          </a:ln>
        </p:spPr>
      </p:pic>
      <p:pic>
        <p:nvPicPr>
          <p:cNvPr id="137224" name="Picture 8"/>
          <p:cNvPicPr>
            <a:picLocks noChangeAspect="1" noChangeArrowheads="1"/>
          </p:cNvPicPr>
          <p:nvPr/>
        </p:nvPicPr>
        <p:blipFill>
          <a:blip r:embed="rId5" cstate="print"/>
          <a:srcRect/>
          <a:stretch>
            <a:fillRect/>
          </a:stretch>
        </p:blipFill>
        <p:spPr bwMode="auto">
          <a:xfrm>
            <a:off x="539552" y="1340768"/>
            <a:ext cx="8064896" cy="1351813"/>
          </a:xfrm>
          <a:prstGeom prst="rect">
            <a:avLst/>
          </a:prstGeom>
          <a:noFill/>
          <a:ln w="9525">
            <a:noFill/>
            <a:miter lim="800000"/>
            <a:headEnd/>
            <a:tailEnd/>
          </a:ln>
        </p:spPr>
      </p:pic>
      <p:sp>
        <p:nvSpPr>
          <p:cNvPr id="9" name="Rectangle 8"/>
          <p:cNvSpPr/>
          <p:nvPr/>
        </p:nvSpPr>
        <p:spPr>
          <a:xfrm>
            <a:off x="2195736" y="908721"/>
            <a:ext cx="4680520" cy="276999"/>
          </a:xfrm>
          <a:prstGeom prst="rect">
            <a:avLst/>
          </a:prstGeom>
        </p:spPr>
        <p:txBody>
          <a:bodyPr wrap="square">
            <a:spAutoFit/>
          </a:bodyPr>
          <a:lstStyle/>
          <a:p>
            <a:r>
              <a:rPr lang="es-VE" sz="1200" dirty="0">
                <a:latin typeface="Arial" pitchFamily="34" charset="0"/>
                <a:cs typeface="Arial" pitchFamily="34" charset="0"/>
                <a:hlinkClick r:id="rId6"/>
              </a:rPr>
              <a:t>https://www.maximintegrated.com/en/app-notes/index.mvp/id/4693</a:t>
            </a:r>
            <a:endParaRPr lang="es-VE" sz="1200" dirty="0">
              <a:latin typeface="Arial" pitchFamily="34" charset="0"/>
              <a:cs typeface="Arial" pitchFamily="34" charset="0"/>
            </a:endParaRPr>
          </a:p>
        </p:txBody>
      </p:sp>
      <p:sp>
        <p:nvSpPr>
          <p:cNvPr id="12" name="TextBox 11"/>
          <p:cNvSpPr txBox="1"/>
          <p:nvPr/>
        </p:nvSpPr>
        <p:spPr>
          <a:xfrm>
            <a:off x="467543" y="1052736"/>
            <a:ext cx="931665" cy="307777"/>
          </a:xfrm>
          <a:prstGeom prst="rect">
            <a:avLst/>
          </a:prstGeom>
          <a:noFill/>
        </p:spPr>
        <p:txBody>
          <a:bodyPr wrap="none" rtlCol="0">
            <a:spAutoFit/>
          </a:bodyPr>
          <a:lstStyle/>
          <a:p>
            <a:r>
              <a:rPr lang="en-US" sz="1400" dirty="0">
                <a:latin typeface="Arial" pitchFamily="34" charset="0"/>
                <a:cs typeface="Arial" pitchFamily="34" charset="0"/>
              </a:rPr>
              <a:t>Overview</a:t>
            </a:r>
            <a:endParaRPr lang="es-VE" sz="1400" dirty="0">
              <a:latin typeface="Arial" pitchFamily="34" charset="0"/>
              <a:cs typeface="Arial" pitchFamily="34" charset="0"/>
            </a:endParaRPr>
          </a:p>
        </p:txBody>
      </p:sp>
      <p:sp>
        <p:nvSpPr>
          <p:cNvPr id="14" name="Rectangle 13"/>
          <p:cNvSpPr/>
          <p:nvPr/>
        </p:nvSpPr>
        <p:spPr>
          <a:xfrm>
            <a:off x="1907704" y="620688"/>
            <a:ext cx="5292080" cy="338554"/>
          </a:xfrm>
          <a:prstGeom prst="rect">
            <a:avLst/>
          </a:prstGeom>
        </p:spPr>
        <p:txBody>
          <a:bodyPr wrap="square">
            <a:spAutoFit/>
          </a:bodyPr>
          <a:lstStyle/>
          <a:p>
            <a:r>
              <a:rPr lang="es-VE" sz="1600" b="1" dirty="0" err="1">
                <a:latin typeface="Arial" pitchFamily="34" charset="0"/>
                <a:cs typeface="Arial" pitchFamily="34" charset="0"/>
              </a:rPr>
              <a:t>Introduction</a:t>
            </a:r>
            <a:r>
              <a:rPr lang="es-VE" sz="1600" b="1" dirty="0">
                <a:latin typeface="Arial" pitchFamily="34" charset="0"/>
                <a:cs typeface="Arial" pitchFamily="34" charset="0"/>
              </a:rPr>
              <a:t> </a:t>
            </a:r>
            <a:r>
              <a:rPr lang="es-VE" sz="1600" b="1" dirty="0" err="1">
                <a:latin typeface="Arial" pitchFamily="34" charset="0"/>
                <a:cs typeface="Arial" pitchFamily="34" charset="0"/>
              </a:rPr>
              <a:t>to</a:t>
            </a:r>
            <a:r>
              <a:rPr lang="es-VE" sz="1600" b="1" dirty="0">
                <a:latin typeface="Arial" pitchFamily="34" charset="0"/>
                <a:cs typeface="Arial" pitchFamily="34" charset="0"/>
              </a:rPr>
              <a:t> </a:t>
            </a:r>
            <a:r>
              <a:rPr lang="es-VE" sz="1600" b="1" dirty="0" err="1">
                <a:latin typeface="Arial" pitchFamily="34" charset="0"/>
                <a:cs typeface="Arial" pitchFamily="34" charset="0"/>
              </a:rPr>
              <a:t>Electrocardiograph</a:t>
            </a:r>
            <a:r>
              <a:rPr lang="es-VE" sz="1600" b="1" dirty="0">
                <a:latin typeface="Arial" pitchFamily="34" charset="0"/>
                <a:cs typeface="Arial" pitchFamily="34" charset="0"/>
              </a:rPr>
              <a:t>,  </a:t>
            </a:r>
            <a:r>
              <a:rPr lang="es-VE" sz="1600" b="1" dirty="0" err="1">
                <a:latin typeface="Arial" pitchFamily="34" charset="0"/>
                <a:cs typeface="Arial" pitchFamily="34" charset="0"/>
              </a:rPr>
              <a:t>Maxim</a:t>
            </a:r>
            <a:r>
              <a:rPr lang="es-VE" sz="1600" b="1" dirty="0">
                <a:latin typeface="Arial" pitchFamily="34" charset="0"/>
                <a:cs typeface="Arial" pitchFamily="34" charset="0"/>
              </a:rPr>
              <a:t> AN4693</a:t>
            </a:r>
          </a:p>
        </p:txBody>
      </p:sp>
      <p:sp>
        <p:nvSpPr>
          <p:cNvPr id="2" name="TextBox 4">
            <a:extLst>
              <a:ext uri="{FF2B5EF4-FFF2-40B4-BE49-F238E27FC236}">
                <a16:creationId xmlns:a16="http://schemas.microsoft.com/office/drawing/2014/main" id="{C39677B6-299E-2621-52B4-0600273A6E61}"/>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srcRect/>
          <a:stretch>
            <a:fillRect/>
          </a:stretch>
        </p:blipFill>
        <p:spPr bwMode="auto">
          <a:xfrm>
            <a:off x="1187624" y="1556792"/>
            <a:ext cx="6711957" cy="5160268"/>
          </a:xfrm>
          <a:prstGeom prst="rect">
            <a:avLst/>
          </a:prstGeom>
          <a:noFill/>
          <a:ln w="9525">
            <a:noFill/>
            <a:miter lim="800000"/>
            <a:headEnd/>
            <a:tailEnd/>
          </a:ln>
        </p:spPr>
      </p:pic>
      <p:sp>
        <p:nvSpPr>
          <p:cNvPr id="10" name="TextBox 9"/>
          <p:cNvSpPr txBox="1"/>
          <p:nvPr/>
        </p:nvSpPr>
        <p:spPr>
          <a:xfrm>
            <a:off x="3131840" y="1196752"/>
            <a:ext cx="2739853" cy="307777"/>
          </a:xfrm>
          <a:prstGeom prst="rect">
            <a:avLst/>
          </a:prstGeom>
          <a:noFill/>
        </p:spPr>
        <p:txBody>
          <a:bodyPr wrap="none" rtlCol="0">
            <a:spAutoFit/>
          </a:bodyPr>
          <a:lstStyle/>
          <a:p>
            <a:r>
              <a:rPr lang="en-US" sz="1400" b="1" dirty="0" err="1">
                <a:latin typeface="Arial" pitchFamily="34" charset="0"/>
                <a:cs typeface="Arial" pitchFamily="34" charset="0"/>
              </a:rPr>
              <a:t>Funtional</a:t>
            </a:r>
            <a:r>
              <a:rPr lang="en-US" sz="1400" b="1" dirty="0">
                <a:latin typeface="Arial" pitchFamily="34" charset="0"/>
                <a:cs typeface="Arial" pitchFamily="34" charset="0"/>
              </a:rPr>
              <a:t> Block Diagram 2010</a:t>
            </a:r>
            <a:endParaRPr lang="es-VE" sz="1400" b="1" dirty="0">
              <a:latin typeface="Arial" pitchFamily="34" charset="0"/>
              <a:cs typeface="Arial" pitchFamily="34" charset="0"/>
            </a:endParaRPr>
          </a:p>
        </p:txBody>
      </p:sp>
      <p:sp>
        <p:nvSpPr>
          <p:cNvPr id="11" name="Rectangle 10"/>
          <p:cNvSpPr/>
          <p:nvPr/>
        </p:nvSpPr>
        <p:spPr>
          <a:xfrm>
            <a:off x="2195736" y="908721"/>
            <a:ext cx="4680520" cy="276999"/>
          </a:xfrm>
          <a:prstGeom prst="rect">
            <a:avLst/>
          </a:prstGeom>
        </p:spPr>
        <p:txBody>
          <a:bodyPr wrap="square">
            <a:spAutoFit/>
          </a:bodyPr>
          <a:lstStyle/>
          <a:p>
            <a:r>
              <a:rPr lang="es-VE" sz="1200" dirty="0">
                <a:latin typeface="Arial" pitchFamily="34" charset="0"/>
                <a:cs typeface="Arial" pitchFamily="34" charset="0"/>
                <a:hlinkClick r:id="rId3"/>
              </a:rPr>
              <a:t>https://www.maximintegrated.com/en/app-notes/index.mvp/id/4693</a:t>
            </a:r>
            <a:endParaRPr lang="es-VE" sz="1200" dirty="0">
              <a:latin typeface="Arial" pitchFamily="34" charset="0"/>
              <a:cs typeface="Arial" pitchFamily="34" charset="0"/>
            </a:endParaRPr>
          </a:p>
        </p:txBody>
      </p:sp>
      <p:sp>
        <p:nvSpPr>
          <p:cNvPr id="8" name="Rectangle 7"/>
          <p:cNvSpPr/>
          <p:nvPr/>
        </p:nvSpPr>
        <p:spPr>
          <a:xfrm>
            <a:off x="1907704" y="620688"/>
            <a:ext cx="5292080" cy="338554"/>
          </a:xfrm>
          <a:prstGeom prst="rect">
            <a:avLst/>
          </a:prstGeom>
        </p:spPr>
        <p:txBody>
          <a:bodyPr wrap="square">
            <a:spAutoFit/>
          </a:bodyPr>
          <a:lstStyle/>
          <a:p>
            <a:r>
              <a:rPr lang="es-VE" sz="1600" b="1" dirty="0" err="1">
                <a:latin typeface="Arial" pitchFamily="34" charset="0"/>
                <a:cs typeface="Arial" pitchFamily="34" charset="0"/>
              </a:rPr>
              <a:t>Introduction</a:t>
            </a:r>
            <a:r>
              <a:rPr lang="es-VE" sz="1600" b="1" dirty="0">
                <a:latin typeface="Arial" pitchFamily="34" charset="0"/>
                <a:cs typeface="Arial" pitchFamily="34" charset="0"/>
              </a:rPr>
              <a:t> </a:t>
            </a:r>
            <a:r>
              <a:rPr lang="es-VE" sz="1600" b="1" dirty="0" err="1">
                <a:latin typeface="Arial" pitchFamily="34" charset="0"/>
                <a:cs typeface="Arial" pitchFamily="34" charset="0"/>
              </a:rPr>
              <a:t>to</a:t>
            </a:r>
            <a:r>
              <a:rPr lang="es-VE" sz="1600" b="1" dirty="0">
                <a:latin typeface="Arial" pitchFamily="34" charset="0"/>
                <a:cs typeface="Arial" pitchFamily="34" charset="0"/>
              </a:rPr>
              <a:t> </a:t>
            </a:r>
            <a:r>
              <a:rPr lang="es-VE" sz="1600" b="1" dirty="0" err="1">
                <a:latin typeface="Arial" pitchFamily="34" charset="0"/>
                <a:cs typeface="Arial" pitchFamily="34" charset="0"/>
              </a:rPr>
              <a:t>Electrocardiograph</a:t>
            </a:r>
            <a:r>
              <a:rPr lang="es-VE" sz="1600" b="1" dirty="0">
                <a:latin typeface="Arial" pitchFamily="34" charset="0"/>
                <a:cs typeface="Arial" pitchFamily="34" charset="0"/>
              </a:rPr>
              <a:t>,  </a:t>
            </a:r>
            <a:r>
              <a:rPr lang="es-VE" sz="1600" b="1" dirty="0" err="1">
                <a:latin typeface="Arial" pitchFamily="34" charset="0"/>
                <a:cs typeface="Arial" pitchFamily="34" charset="0"/>
              </a:rPr>
              <a:t>Maxim</a:t>
            </a:r>
            <a:r>
              <a:rPr lang="es-VE" sz="1600" b="1" dirty="0">
                <a:latin typeface="Arial" pitchFamily="34" charset="0"/>
                <a:cs typeface="Arial" pitchFamily="34" charset="0"/>
              </a:rPr>
              <a:t> AN4693</a:t>
            </a:r>
          </a:p>
        </p:txBody>
      </p:sp>
      <p:sp>
        <p:nvSpPr>
          <p:cNvPr id="2" name="TextBox 4">
            <a:extLst>
              <a:ext uri="{FF2B5EF4-FFF2-40B4-BE49-F238E27FC236}">
                <a16:creationId xmlns:a16="http://schemas.microsoft.com/office/drawing/2014/main" id="{4857442B-C112-0F95-A2D4-ED607668D532}"/>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a:stretch>
            <a:fillRect/>
          </a:stretch>
        </p:blipFill>
        <p:spPr bwMode="auto">
          <a:xfrm>
            <a:off x="395536" y="1117451"/>
            <a:ext cx="8296275" cy="3895725"/>
          </a:xfrm>
          <a:prstGeom prst="rect">
            <a:avLst/>
          </a:prstGeom>
          <a:noFill/>
          <a:ln w="9525">
            <a:noFill/>
            <a:miter lim="800000"/>
            <a:headEnd/>
            <a:tailEnd/>
          </a:ln>
        </p:spPr>
      </p:pic>
      <p:pic>
        <p:nvPicPr>
          <p:cNvPr id="132099" name="Picture 3"/>
          <p:cNvPicPr>
            <a:picLocks noChangeAspect="1" noChangeArrowheads="1"/>
          </p:cNvPicPr>
          <p:nvPr/>
        </p:nvPicPr>
        <p:blipFill>
          <a:blip r:embed="rId3" cstate="print"/>
          <a:srcRect/>
          <a:stretch>
            <a:fillRect/>
          </a:stretch>
        </p:blipFill>
        <p:spPr bwMode="auto">
          <a:xfrm>
            <a:off x="390525" y="5041726"/>
            <a:ext cx="8362950" cy="1771650"/>
          </a:xfrm>
          <a:prstGeom prst="rect">
            <a:avLst/>
          </a:prstGeom>
          <a:noFill/>
          <a:ln w="9525">
            <a:noFill/>
            <a:miter lim="800000"/>
            <a:headEnd/>
            <a:tailEnd/>
          </a:ln>
        </p:spPr>
      </p:pic>
      <p:sp>
        <p:nvSpPr>
          <p:cNvPr id="10" name="Rectangle 9"/>
          <p:cNvSpPr/>
          <p:nvPr/>
        </p:nvSpPr>
        <p:spPr>
          <a:xfrm>
            <a:off x="2195736" y="908721"/>
            <a:ext cx="4680520" cy="276999"/>
          </a:xfrm>
          <a:prstGeom prst="rect">
            <a:avLst/>
          </a:prstGeom>
        </p:spPr>
        <p:txBody>
          <a:bodyPr wrap="square">
            <a:spAutoFit/>
          </a:bodyPr>
          <a:lstStyle/>
          <a:p>
            <a:r>
              <a:rPr lang="es-VE" sz="1200" dirty="0">
                <a:latin typeface="Arial" pitchFamily="34" charset="0"/>
                <a:cs typeface="Arial" pitchFamily="34" charset="0"/>
                <a:hlinkClick r:id="rId4"/>
              </a:rPr>
              <a:t>https://www.maximintegrated.com/en/app-notes/index.mvp/id/4693</a:t>
            </a:r>
            <a:endParaRPr lang="es-VE" sz="1200" dirty="0">
              <a:latin typeface="Arial" pitchFamily="34" charset="0"/>
              <a:cs typeface="Arial" pitchFamily="34" charset="0"/>
            </a:endParaRPr>
          </a:p>
        </p:txBody>
      </p:sp>
      <p:sp>
        <p:nvSpPr>
          <p:cNvPr id="8" name="Rectangle 7"/>
          <p:cNvSpPr/>
          <p:nvPr/>
        </p:nvSpPr>
        <p:spPr>
          <a:xfrm>
            <a:off x="1907704" y="620688"/>
            <a:ext cx="5292080" cy="338554"/>
          </a:xfrm>
          <a:prstGeom prst="rect">
            <a:avLst/>
          </a:prstGeom>
        </p:spPr>
        <p:txBody>
          <a:bodyPr wrap="square">
            <a:spAutoFit/>
          </a:bodyPr>
          <a:lstStyle/>
          <a:p>
            <a:r>
              <a:rPr lang="es-VE" sz="1600" b="1" dirty="0" err="1">
                <a:latin typeface="Arial" pitchFamily="34" charset="0"/>
                <a:cs typeface="Arial" pitchFamily="34" charset="0"/>
              </a:rPr>
              <a:t>Introduction</a:t>
            </a:r>
            <a:r>
              <a:rPr lang="es-VE" sz="1600" b="1" dirty="0">
                <a:latin typeface="Arial" pitchFamily="34" charset="0"/>
                <a:cs typeface="Arial" pitchFamily="34" charset="0"/>
              </a:rPr>
              <a:t> </a:t>
            </a:r>
            <a:r>
              <a:rPr lang="es-VE" sz="1600" b="1" dirty="0" err="1">
                <a:latin typeface="Arial" pitchFamily="34" charset="0"/>
                <a:cs typeface="Arial" pitchFamily="34" charset="0"/>
              </a:rPr>
              <a:t>to</a:t>
            </a:r>
            <a:r>
              <a:rPr lang="es-VE" sz="1600" b="1" dirty="0">
                <a:latin typeface="Arial" pitchFamily="34" charset="0"/>
                <a:cs typeface="Arial" pitchFamily="34" charset="0"/>
              </a:rPr>
              <a:t> </a:t>
            </a:r>
            <a:r>
              <a:rPr lang="es-VE" sz="1600" b="1" dirty="0" err="1">
                <a:latin typeface="Arial" pitchFamily="34" charset="0"/>
                <a:cs typeface="Arial" pitchFamily="34" charset="0"/>
              </a:rPr>
              <a:t>Electrocardiograph</a:t>
            </a:r>
            <a:r>
              <a:rPr lang="es-VE" sz="1600" b="1" dirty="0">
                <a:latin typeface="Arial" pitchFamily="34" charset="0"/>
                <a:cs typeface="Arial" pitchFamily="34" charset="0"/>
              </a:rPr>
              <a:t>,  </a:t>
            </a:r>
            <a:r>
              <a:rPr lang="es-VE" sz="1600" b="1" dirty="0" err="1">
                <a:latin typeface="Arial" pitchFamily="34" charset="0"/>
                <a:cs typeface="Arial" pitchFamily="34" charset="0"/>
              </a:rPr>
              <a:t>Maxim</a:t>
            </a:r>
            <a:r>
              <a:rPr lang="es-VE" sz="1600" b="1" dirty="0">
                <a:latin typeface="Arial" pitchFamily="34" charset="0"/>
                <a:cs typeface="Arial" pitchFamily="34" charset="0"/>
              </a:rPr>
              <a:t> AN4693</a:t>
            </a:r>
          </a:p>
        </p:txBody>
      </p:sp>
      <p:sp>
        <p:nvSpPr>
          <p:cNvPr id="2" name="TextBox 4">
            <a:extLst>
              <a:ext uri="{FF2B5EF4-FFF2-40B4-BE49-F238E27FC236}">
                <a16:creationId xmlns:a16="http://schemas.microsoft.com/office/drawing/2014/main" id="{04A519F2-4A83-5D87-2CBA-23D04D0B5BA0}"/>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3" name="Picture 3"/>
          <p:cNvPicPr>
            <a:picLocks noChangeAspect="1" noChangeArrowheads="1"/>
          </p:cNvPicPr>
          <p:nvPr/>
        </p:nvPicPr>
        <p:blipFill>
          <a:blip r:embed="rId2" cstate="print"/>
          <a:srcRect/>
          <a:stretch>
            <a:fillRect/>
          </a:stretch>
        </p:blipFill>
        <p:spPr bwMode="auto">
          <a:xfrm>
            <a:off x="357188" y="1340768"/>
            <a:ext cx="8429625" cy="2857500"/>
          </a:xfrm>
          <a:prstGeom prst="rect">
            <a:avLst/>
          </a:prstGeom>
          <a:noFill/>
          <a:ln w="9525">
            <a:noFill/>
            <a:miter lim="800000"/>
            <a:headEnd/>
            <a:tailEnd/>
          </a:ln>
        </p:spPr>
      </p:pic>
      <p:pic>
        <p:nvPicPr>
          <p:cNvPr id="133124" name="Picture 4"/>
          <p:cNvPicPr>
            <a:picLocks noChangeAspect="1" noChangeArrowheads="1"/>
          </p:cNvPicPr>
          <p:nvPr/>
        </p:nvPicPr>
        <p:blipFill>
          <a:blip r:embed="rId3" cstate="print"/>
          <a:srcRect/>
          <a:stretch>
            <a:fillRect/>
          </a:stretch>
        </p:blipFill>
        <p:spPr bwMode="auto">
          <a:xfrm>
            <a:off x="323528" y="4353694"/>
            <a:ext cx="8401050" cy="1314450"/>
          </a:xfrm>
          <a:prstGeom prst="rect">
            <a:avLst/>
          </a:prstGeom>
          <a:noFill/>
          <a:ln w="9525">
            <a:noFill/>
            <a:miter lim="800000"/>
            <a:headEnd/>
            <a:tailEnd/>
          </a:ln>
        </p:spPr>
      </p:pic>
      <p:pic>
        <p:nvPicPr>
          <p:cNvPr id="133125" name="Picture 5"/>
          <p:cNvPicPr>
            <a:picLocks noChangeAspect="1" noChangeArrowheads="1"/>
          </p:cNvPicPr>
          <p:nvPr/>
        </p:nvPicPr>
        <p:blipFill>
          <a:blip r:embed="rId4" cstate="print"/>
          <a:srcRect/>
          <a:stretch>
            <a:fillRect/>
          </a:stretch>
        </p:blipFill>
        <p:spPr bwMode="auto">
          <a:xfrm>
            <a:off x="323528" y="5661248"/>
            <a:ext cx="8372475" cy="371475"/>
          </a:xfrm>
          <a:prstGeom prst="rect">
            <a:avLst/>
          </a:prstGeom>
          <a:noFill/>
          <a:ln w="9525">
            <a:noFill/>
            <a:miter lim="800000"/>
            <a:headEnd/>
            <a:tailEnd/>
          </a:ln>
        </p:spPr>
      </p:pic>
      <p:sp>
        <p:nvSpPr>
          <p:cNvPr id="9" name="Rectangle 8"/>
          <p:cNvSpPr/>
          <p:nvPr/>
        </p:nvSpPr>
        <p:spPr>
          <a:xfrm>
            <a:off x="2195736" y="908721"/>
            <a:ext cx="4680520" cy="276999"/>
          </a:xfrm>
          <a:prstGeom prst="rect">
            <a:avLst/>
          </a:prstGeom>
        </p:spPr>
        <p:txBody>
          <a:bodyPr wrap="square">
            <a:spAutoFit/>
          </a:bodyPr>
          <a:lstStyle/>
          <a:p>
            <a:r>
              <a:rPr lang="es-VE" sz="1200" dirty="0">
                <a:latin typeface="Arial" pitchFamily="34" charset="0"/>
                <a:cs typeface="Arial" pitchFamily="34" charset="0"/>
                <a:hlinkClick r:id="rId5"/>
              </a:rPr>
              <a:t>https://www.maximintegrated.com/en/app-notes/index.mvp/id/4693</a:t>
            </a:r>
            <a:endParaRPr lang="es-VE" sz="1200" dirty="0">
              <a:latin typeface="Arial" pitchFamily="34" charset="0"/>
              <a:cs typeface="Arial" pitchFamily="34" charset="0"/>
            </a:endParaRPr>
          </a:p>
        </p:txBody>
      </p:sp>
      <p:sp>
        <p:nvSpPr>
          <p:cNvPr id="11" name="Rectangle 10"/>
          <p:cNvSpPr/>
          <p:nvPr/>
        </p:nvSpPr>
        <p:spPr>
          <a:xfrm>
            <a:off x="1907704" y="620688"/>
            <a:ext cx="5292080" cy="338554"/>
          </a:xfrm>
          <a:prstGeom prst="rect">
            <a:avLst/>
          </a:prstGeom>
        </p:spPr>
        <p:txBody>
          <a:bodyPr wrap="square">
            <a:spAutoFit/>
          </a:bodyPr>
          <a:lstStyle/>
          <a:p>
            <a:r>
              <a:rPr lang="es-VE" sz="1600" b="1" dirty="0" err="1">
                <a:latin typeface="Arial" pitchFamily="34" charset="0"/>
                <a:cs typeface="Arial" pitchFamily="34" charset="0"/>
              </a:rPr>
              <a:t>Introduction</a:t>
            </a:r>
            <a:r>
              <a:rPr lang="es-VE" sz="1600" b="1" dirty="0">
                <a:latin typeface="Arial" pitchFamily="34" charset="0"/>
                <a:cs typeface="Arial" pitchFamily="34" charset="0"/>
              </a:rPr>
              <a:t> </a:t>
            </a:r>
            <a:r>
              <a:rPr lang="es-VE" sz="1600" b="1" dirty="0" err="1">
                <a:latin typeface="Arial" pitchFamily="34" charset="0"/>
                <a:cs typeface="Arial" pitchFamily="34" charset="0"/>
              </a:rPr>
              <a:t>to</a:t>
            </a:r>
            <a:r>
              <a:rPr lang="es-VE" sz="1600" b="1" dirty="0">
                <a:latin typeface="Arial" pitchFamily="34" charset="0"/>
                <a:cs typeface="Arial" pitchFamily="34" charset="0"/>
              </a:rPr>
              <a:t> </a:t>
            </a:r>
            <a:r>
              <a:rPr lang="es-VE" sz="1600" b="1" dirty="0" err="1">
                <a:latin typeface="Arial" pitchFamily="34" charset="0"/>
                <a:cs typeface="Arial" pitchFamily="34" charset="0"/>
              </a:rPr>
              <a:t>Electrocardiograph</a:t>
            </a:r>
            <a:r>
              <a:rPr lang="es-VE" sz="1600" b="1" dirty="0">
                <a:latin typeface="Arial" pitchFamily="34" charset="0"/>
                <a:cs typeface="Arial" pitchFamily="34" charset="0"/>
              </a:rPr>
              <a:t>,  </a:t>
            </a:r>
            <a:r>
              <a:rPr lang="es-VE" sz="1600" b="1" dirty="0" err="1">
                <a:latin typeface="Arial" pitchFamily="34" charset="0"/>
                <a:cs typeface="Arial" pitchFamily="34" charset="0"/>
              </a:rPr>
              <a:t>Maxim</a:t>
            </a:r>
            <a:r>
              <a:rPr lang="es-VE" sz="1600" b="1" dirty="0">
                <a:latin typeface="Arial" pitchFamily="34" charset="0"/>
                <a:cs typeface="Arial" pitchFamily="34" charset="0"/>
              </a:rPr>
              <a:t> AN4693</a:t>
            </a:r>
          </a:p>
        </p:txBody>
      </p:sp>
      <p:sp>
        <p:nvSpPr>
          <p:cNvPr id="2" name="TextBox 4">
            <a:extLst>
              <a:ext uri="{FF2B5EF4-FFF2-40B4-BE49-F238E27FC236}">
                <a16:creationId xmlns:a16="http://schemas.microsoft.com/office/drawing/2014/main" id="{F87E17B9-C974-63B4-C060-B0D39134DEC9}"/>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cstate="print"/>
          <a:srcRect/>
          <a:stretch>
            <a:fillRect/>
          </a:stretch>
        </p:blipFill>
        <p:spPr bwMode="auto">
          <a:xfrm>
            <a:off x="1200150" y="1685131"/>
            <a:ext cx="6743700" cy="4048125"/>
          </a:xfrm>
          <a:prstGeom prst="rect">
            <a:avLst/>
          </a:prstGeom>
          <a:noFill/>
          <a:ln w="9525">
            <a:noFill/>
            <a:miter lim="800000"/>
            <a:headEnd/>
            <a:tailEnd/>
          </a:ln>
        </p:spPr>
      </p:pic>
      <p:sp>
        <p:nvSpPr>
          <p:cNvPr id="9" name="Rectangle 8"/>
          <p:cNvSpPr/>
          <p:nvPr/>
        </p:nvSpPr>
        <p:spPr>
          <a:xfrm>
            <a:off x="2195736" y="908721"/>
            <a:ext cx="4680520" cy="276999"/>
          </a:xfrm>
          <a:prstGeom prst="rect">
            <a:avLst/>
          </a:prstGeom>
        </p:spPr>
        <p:txBody>
          <a:bodyPr wrap="square">
            <a:spAutoFit/>
          </a:bodyPr>
          <a:lstStyle/>
          <a:p>
            <a:r>
              <a:rPr lang="es-VE" sz="1200" dirty="0">
                <a:latin typeface="Arial" pitchFamily="34" charset="0"/>
                <a:cs typeface="Arial" pitchFamily="34" charset="0"/>
                <a:hlinkClick r:id="rId3"/>
              </a:rPr>
              <a:t>https://www.maximintegrated.com/en/app-notes/index.mvp/id/4693</a:t>
            </a:r>
            <a:endParaRPr lang="es-VE" sz="1200" dirty="0">
              <a:latin typeface="Arial" pitchFamily="34" charset="0"/>
              <a:cs typeface="Arial" pitchFamily="34" charset="0"/>
            </a:endParaRPr>
          </a:p>
        </p:txBody>
      </p:sp>
      <p:sp>
        <p:nvSpPr>
          <p:cNvPr id="7" name="Rectangle 6"/>
          <p:cNvSpPr/>
          <p:nvPr/>
        </p:nvSpPr>
        <p:spPr>
          <a:xfrm>
            <a:off x="1907704" y="620688"/>
            <a:ext cx="5292080" cy="338554"/>
          </a:xfrm>
          <a:prstGeom prst="rect">
            <a:avLst/>
          </a:prstGeom>
        </p:spPr>
        <p:txBody>
          <a:bodyPr wrap="square">
            <a:spAutoFit/>
          </a:bodyPr>
          <a:lstStyle/>
          <a:p>
            <a:r>
              <a:rPr lang="es-VE" sz="1600" b="1" dirty="0" err="1">
                <a:latin typeface="Arial" pitchFamily="34" charset="0"/>
                <a:cs typeface="Arial" pitchFamily="34" charset="0"/>
              </a:rPr>
              <a:t>Introduction</a:t>
            </a:r>
            <a:r>
              <a:rPr lang="es-VE" sz="1600" b="1" dirty="0">
                <a:latin typeface="Arial" pitchFamily="34" charset="0"/>
                <a:cs typeface="Arial" pitchFamily="34" charset="0"/>
              </a:rPr>
              <a:t> </a:t>
            </a:r>
            <a:r>
              <a:rPr lang="es-VE" sz="1600" b="1" dirty="0" err="1">
                <a:latin typeface="Arial" pitchFamily="34" charset="0"/>
                <a:cs typeface="Arial" pitchFamily="34" charset="0"/>
              </a:rPr>
              <a:t>to</a:t>
            </a:r>
            <a:r>
              <a:rPr lang="es-VE" sz="1600" b="1" dirty="0">
                <a:latin typeface="Arial" pitchFamily="34" charset="0"/>
                <a:cs typeface="Arial" pitchFamily="34" charset="0"/>
              </a:rPr>
              <a:t> </a:t>
            </a:r>
            <a:r>
              <a:rPr lang="es-VE" sz="1600" b="1" dirty="0" err="1">
                <a:latin typeface="Arial" pitchFamily="34" charset="0"/>
                <a:cs typeface="Arial" pitchFamily="34" charset="0"/>
              </a:rPr>
              <a:t>Electrocardiograph</a:t>
            </a:r>
            <a:r>
              <a:rPr lang="es-VE" sz="1600" b="1" dirty="0">
                <a:latin typeface="Arial" pitchFamily="34" charset="0"/>
                <a:cs typeface="Arial" pitchFamily="34" charset="0"/>
              </a:rPr>
              <a:t>,  </a:t>
            </a:r>
            <a:r>
              <a:rPr lang="es-VE" sz="1600" b="1" dirty="0" err="1">
                <a:latin typeface="Arial" pitchFamily="34" charset="0"/>
                <a:cs typeface="Arial" pitchFamily="34" charset="0"/>
              </a:rPr>
              <a:t>Maxim</a:t>
            </a:r>
            <a:r>
              <a:rPr lang="es-VE" sz="1600" b="1" dirty="0">
                <a:latin typeface="Arial" pitchFamily="34" charset="0"/>
                <a:cs typeface="Arial" pitchFamily="34" charset="0"/>
              </a:rPr>
              <a:t> AN4693</a:t>
            </a:r>
          </a:p>
        </p:txBody>
      </p:sp>
      <p:sp>
        <p:nvSpPr>
          <p:cNvPr id="2" name="TextBox 4">
            <a:extLst>
              <a:ext uri="{FF2B5EF4-FFF2-40B4-BE49-F238E27FC236}">
                <a16:creationId xmlns:a16="http://schemas.microsoft.com/office/drawing/2014/main" id="{92BAD2F5-DF98-8919-C606-D594080CBA83}"/>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1" name="Picture 3"/>
          <p:cNvPicPr>
            <a:picLocks noChangeAspect="1" noChangeArrowheads="1"/>
          </p:cNvPicPr>
          <p:nvPr/>
        </p:nvPicPr>
        <p:blipFill>
          <a:blip r:embed="rId2" cstate="print"/>
          <a:srcRect/>
          <a:stretch>
            <a:fillRect/>
          </a:stretch>
        </p:blipFill>
        <p:spPr bwMode="auto">
          <a:xfrm>
            <a:off x="338138" y="1395561"/>
            <a:ext cx="8467725" cy="5057775"/>
          </a:xfrm>
          <a:prstGeom prst="rect">
            <a:avLst/>
          </a:prstGeom>
          <a:noFill/>
          <a:ln w="9525">
            <a:noFill/>
            <a:miter lim="800000"/>
            <a:headEnd/>
            <a:tailEnd/>
          </a:ln>
        </p:spPr>
      </p:pic>
      <p:sp>
        <p:nvSpPr>
          <p:cNvPr id="10" name="Rectangle 9"/>
          <p:cNvSpPr/>
          <p:nvPr/>
        </p:nvSpPr>
        <p:spPr>
          <a:xfrm>
            <a:off x="2195736" y="908721"/>
            <a:ext cx="4680520" cy="276999"/>
          </a:xfrm>
          <a:prstGeom prst="rect">
            <a:avLst/>
          </a:prstGeom>
        </p:spPr>
        <p:txBody>
          <a:bodyPr wrap="square">
            <a:spAutoFit/>
          </a:bodyPr>
          <a:lstStyle/>
          <a:p>
            <a:r>
              <a:rPr lang="es-VE" sz="1200" dirty="0">
                <a:latin typeface="Arial" pitchFamily="34" charset="0"/>
                <a:cs typeface="Arial" pitchFamily="34" charset="0"/>
                <a:hlinkClick r:id="rId3"/>
              </a:rPr>
              <a:t>https://www.maximintegrated.com/en/app-notes/index.mvp/id/4693</a:t>
            </a:r>
            <a:endParaRPr lang="es-VE" sz="1200" dirty="0">
              <a:latin typeface="Arial" pitchFamily="34" charset="0"/>
              <a:cs typeface="Arial" pitchFamily="34" charset="0"/>
            </a:endParaRPr>
          </a:p>
        </p:txBody>
      </p:sp>
      <p:sp>
        <p:nvSpPr>
          <p:cNvPr id="7" name="Rectangle 6"/>
          <p:cNvSpPr/>
          <p:nvPr/>
        </p:nvSpPr>
        <p:spPr>
          <a:xfrm>
            <a:off x="1907704" y="620688"/>
            <a:ext cx="5292080" cy="338554"/>
          </a:xfrm>
          <a:prstGeom prst="rect">
            <a:avLst/>
          </a:prstGeom>
        </p:spPr>
        <p:txBody>
          <a:bodyPr wrap="square">
            <a:spAutoFit/>
          </a:bodyPr>
          <a:lstStyle/>
          <a:p>
            <a:r>
              <a:rPr lang="es-VE" sz="1600" b="1" dirty="0" err="1">
                <a:latin typeface="Arial" pitchFamily="34" charset="0"/>
                <a:cs typeface="Arial" pitchFamily="34" charset="0"/>
              </a:rPr>
              <a:t>Introduction</a:t>
            </a:r>
            <a:r>
              <a:rPr lang="es-VE" sz="1600" b="1" dirty="0">
                <a:latin typeface="Arial" pitchFamily="34" charset="0"/>
                <a:cs typeface="Arial" pitchFamily="34" charset="0"/>
              </a:rPr>
              <a:t> </a:t>
            </a:r>
            <a:r>
              <a:rPr lang="es-VE" sz="1600" b="1" dirty="0" err="1">
                <a:latin typeface="Arial" pitchFamily="34" charset="0"/>
                <a:cs typeface="Arial" pitchFamily="34" charset="0"/>
              </a:rPr>
              <a:t>to</a:t>
            </a:r>
            <a:r>
              <a:rPr lang="es-VE" sz="1600" b="1" dirty="0">
                <a:latin typeface="Arial" pitchFamily="34" charset="0"/>
                <a:cs typeface="Arial" pitchFamily="34" charset="0"/>
              </a:rPr>
              <a:t> </a:t>
            </a:r>
            <a:r>
              <a:rPr lang="es-VE" sz="1600" b="1" dirty="0" err="1">
                <a:latin typeface="Arial" pitchFamily="34" charset="0"/>
                <a:cs typeface="Arial" pitchFamily="34" charset="0"/>
              </a:rPr>
              <a:t>Electrocardiograph</a:t>
            </a:r>
            <a:r>
              <a:rPr lang="es-VE" sz="1600" b="1" dirty="0">
                <a:latin typeface="Arial" pitchFamily="34" charset="0"/>
                <a:cs typeface="Arial" pitchFamily="34" charset="0"/>
              </a:rPr>
              <a:t>,  </a:t>
            </a:r>
            <a:r>
              <a:rPr lang="es-VE" sz="1600" b="1" dirty="0" err="1">
                <a:latin typeface="Arial" pitchFamily="34" charset="0"/>
                <a:cs typeface="Arial" pitchFamily="34" charset="0"/>
              </a:rPr>
              <a:t>Maxim</a:t>
            </a:r>
            <a:r>
              <a:rPr lang="es-VE" sz="1600" b="1" dirty="0">
                <a:latin typeface="Arial" pitchFamily="34" charset="0"/>
                <a:cs typeface="Arial" pitchFamily="34" charset="0"/>
              </a:rPr>
              <a:t> AN4693</a:t>
            </a:r>
          </a:p>
        </p:txBody>
      </p:sp>
      <p:sp>
        <p:nvSpPr>
          <p:cNvPr id="2" name="TextBox 4">
            <a:extLst>
              <a:ext uri="{FF2B5EF4-FFF2-40B4-BE49-F238E27FC236}">
                <a16:creationId xmlns:a16="http://schemas.microsoft.com/office/drawing/2014/main" id="{A1E08D54-2AF8-9CF1-AA30-2CEEB9C32D3A}"/>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cstate="print"/>
          <a:srcRect/>
          <a:stretch>
            <a:fillRect/>
          </a:stretch>
        </p:blipFill>
        <p:spPr bwMode="auto">
          <a:xfrm>
            <a:off x="611560" y="1661138"/>
            <a:ext cx="2376264" cy="2487942"/>
          </a:xfrm>
          <a:prstGeom prst="rect">
            <a:avLst/>
          </a:prstGeom>
          <a:noFill/>
          <a:ln w="9525">
            <a:noFill/>
            <a:miter lim="800000"/>
            <a:headEnd/>
            <a:tailEnd/>
          </a:ln>
        </p:spPr>
      </p:pic>
      <p:pic>
        <p:nvPicPr>
          <p:cNvPr id="50179" name="Picture 3"/>
          <p:cNvPicPr>
            <a:picLocks noChangeAspect="1" noChangeArrowheads="1"/>
          </p:cNvPicPr>
          <p:nvPr/>
        </p:nvPicPr>
        <p:blipFill>
          <a:blip r:embed="rId4" cstate="print"/>
          <a:srcRect/>
          <a:stretch>
            <a:fillRect/>
          </a:stretch>
        </p:blipFill>
        <p:spPr bwMode="auto">
          <a:xfrm>
            <a:off x="3203848" y="3052671"/>
            <a:ext cx="5922243" cy="3805329"/>
          </a:xfrm>
          <a:prstGeom prst="rect">
            <a:avLst/>
          </a:prstGeom>
          <a:noFill/>
          <a:ln w="9525">
            <a:noFill/>
            <a:miter lim="800000"/>
            <a:headEnd/>
            <a:tailEnd/>
          </a:ln>
        </p:spPr>
      </p:pic>
      <p:pic>
        <p:nvPicPr>
          <p:cNvPr id="50181" name="Picture 5"/>
          <p:cNvPicPr>
            <a:picLocks noChangeAspect="1" noChangeArrowheads="1"/>
          </p:cNvPicPr>
          <p:nvPr/>
        </p:nvPicPr>
        <p:blipFill>
          <a:blip r:embed="rId5" cstate="print"/>
          <a:srcRect/>
          <a:stretch>
            <a:fillRect/>
          </a:stretch>
        </p:blipFill>
        <p:spPr bwMode="auto">
          <a:xfrm>
            <a:off x="107504" y="4221088"/>
            <a:ext cx="3086103" cy="2333626"/>
          </a:xfrm>
          <a:prstGeom prst="rect">
            <a:avLst/>
          </a:prstGeom>
          <a:noFill/>
          <a:ln w="9525">
            <a:noFill/>
            <a:miter lim="800000"/>
            <a:headEnd/>
            <a:tailEnd/>
          </a:ln>
        </p:spPr>
      </p:pic>
      <p:pic>
        <p:nvPicPr>
          <p:cNvPr id="52226" name="Picture 2"/>
          <p:cNvPicPr>
            <a:picLocks noChangeAspect="1" noChangeArrowheads="1"/>
          </p:cNvPicPr>
          <p:nvPr/>
        </p:nvPicPr>
        <p:blipFill>
          <a:blip r:embed="rId6" cstate="print"/>
          <a:srcRect/>
          <a:stretch>
            <a:fillRect/>
          </a:stretch>
        </p:blipFill>
        <p:spPr bwMode="auto">
          <a:xfrm>
            <a:off x="3779912" y="1316657"/>
            <a:ext cx="2880320" cy="416280"/>
          </a:xfrm>
          <a:prstGeom prst="rect">
            <a:avLst/>
          </a:prstGeom>
          <a:noFill/>
          <a:ln w="9525">
            <a:noFill/>
            <a:miter lim="800000"/>
            <a:headEnd/>
            <a:tailEnd/>
          </a:ln>
        </p:spPr>
      </p:pic>
      <p:pic>
        <p:nvPicPr>
          <p:cNvPr id="8" name="Picture 6"/>
          <p:cNvPicPr>
            <a:picLocks noChangeAspect="1" noChangeArrowheads="1"/>
          </p:cNvPicPr>
          <p:nvPr/>
        </p:nvPicPr>
        <p:blipFill>
          <a:blip r:embed="rId7" cstate="print"/>
          <a:srcRect/>
          <a:stretch>
            <a:fillRect/>
          </a:stretch>
        </p:blipFill>
        <p:spPr bwMode="auto">
          <a:xfrm>
            <a:off x="166879" y="1194706"/>
            <a:ext cx="1236769" cy="400545"/>
          </a:xfrm>
          <a:prstGeom prst="rect">
            <a:avLst/>
          </a:prstGeom>
          <a:noFill/>
          <a:ln w="9525">
            <a:noFill/>
            <a:miter lim="800000"/>
            <a:headEnd/>
            <a:tailEnd/>
          </a:ln>
        </p:spPr>
      </p:pic>
      <p:pic>
        <p:nvPicPr>
          <p:cNvPr id="52227" name="Picture 3"/>
          <p:cNvPicPr>
            <a:picLocks noChangeAspect="1" noChangeArrowheads="1"/>
          </p:cNvPicPr>
          <p:nvPr/>
        </p:nvPicPr>
        <p:blipFill>
          <a:blip r:embed="rId8" cstate="print"/>
          <a:srcRect/>
          <a:stretch>
            <a:fillRect/>
          </a:stretch>
        </p:blipFill>
        <p:spPr bwMode="auto">
          <a:xfrm>
            <a:off x="3779912" y="1820713"/>
            <a:ext cx="3557761" cy="1176239"/>
          </a:xfrm>
          <a:prstGeom prst="rect">
            <a:avLst/>
          </a:prstGeom>
          <a:noFill/>
          <a:ln w="9525">
            <a:noFill/>
            <a:miter lim="800000"/>
            <a:headEnd/>
            <a:tailEnd/>
          </a:ln>
        </p:spPr>
      </p:pic>
      <p:pic>
        <p:nvPicPr>
          <p:cNvPr id="52228" name="Picture 4"/>
          <p:cNvPicPr>
            <a:picLocks noChangeAspect="1" noChangeArrowheads="1"/>
          </p:cNvPicPr>
          <p:nvPr/>
        </p:nvPicPr>
        <p:blipFill>
          <a:blip r:embed="rId9" cstate="print"/>
          <a:srcRect/>
          <a:stretch>
            <a:fillRect/>
          </a:stretch>
        </p:blipFill>
        <p:spPr bwMode="auto">
          <a:xfrm>
            <a:off x="1763688" y="1268760"/>
            <a:ext cx="936104" cy="346432"/>
          </a:xfrm>
          <a:prstGeom prst="rect">
            <a:avLst/>
          </a:prstGeom>
          <a:noFill/>
          <a:ln w="9525">
            <a:noFill/>
            <a:miter lim="800000"/>
            <a:headEnd/>
            <a:tailEnd/>
          </a:ln>
        </p:spPr>
      </p:pic>
      <p:sp>
        <p:nvSpPr>
          <p:cNvPr id="11" name="TextBox 10"/>
          <p:cNvSpPr txBox="1"/>
          <p:nvPr/>
        </p:nvSpPr>
        <p:spPr>
          <a:xfrm>
            <a:off x="3275856" y="620688"/>
            <a:ext cx="259228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12" name="TextBox 11"/>
          <p:cNvSpPr txBox="1"/>
          <p:nvPr/>
        </p:nvSpPr>
        <p:spPr>
          <a:xfrm>
            <a:off x="1643038" y="919753"/>
            <a:ext cx="5881290" cy="461665"/>
          </a:xfrm>
          <a:prstGeom prst="rect">
            <a:avLst/>
          </a:prstGeom>
          <a:noFill/>
        </p:spPr>
        <p:txBody>
          <a:bodyPr wrap="none" rtlCol="0">
            <a:spAutoFit/>
          </a:bodyPr>
          <a:lstStyle/>
          <a:p>
            <a:r>
              <a:rPr lang="es-VE" sz="1200" dirty="0">
                <a:latin typeface="Arial" pitchFamily="34" charset="0"/>
                <a:cs typeface="Arial" pitchFamily="34" charset="0"/>
                <a:hlinkClick r:id="rId10"/>
              </a:rPr>
              <a:t>https://www.analog.com/media/en/technical-documentation/data-sheets/AD8233.pdf</a:t>
            </a:r>
            <a:endParaRPr lang="es-VE" sz="1200" dirty="0">
              <a:latin typeface="Arial" pitchFamily="34" charset="0"/>
              <a:cs typeface="Arial" pitchFamily="34" charset="0"/>
            </a:endParaRPr>
          </a:p>
          <a:p>
            <a:endParaRPr lang="es-VE" sz="1200" dirty="0">
              <a:latin typeface="Arial" pitchFamily="34" charset="0"/>
              <a:cs typeface="Arial" pitchFamily="34" charset="0"/>
            </a:endParaRPr>
          </a:p>
        </p:txBody>
      </p:sp>
      <p:sp>
        <p:nvSpPr>
          <p:cNvPr id="2" name="TextBox 4">
            <a:extLst>
              <a:ext uri="{FF2B5EF4-FFF2-40B4-BE49-F238E27FC236}">
                <a16:creationId xmlns:a16="http://schemas.microsoft.com/office/drawing/2014/main" id="{2EAF6F4E-DA44-F483-F5BA-D20D40529B26}"/>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664845" y="3903885"/>
            <a:ext cx="3619123" cy="2909491"/>
          </a:xfrm>
          <a:prstGeom prst="rect">
            <a:avLst/>
          </a:prstGeom>
          <a:noFill/>
          <a:ln w="9525">
            <a:noFill/>
            <a:miter lim="800000"/>
            <a:headEnd/>
            <a:tailEnd/>
          </a:ln>
        </p:spPr>
      </p:pic>
      <p:pic>
        <p:nvPicPr>
          <p:cNvPr id="51203" name="Picture 3"/>
          <p:cNvPicPr>
            <a:picLocks noChangeAspect="1" noChangeArrowheads="1"/>
          </p:cNvPicPr>
          <p:nvPr/>
        </p:nvPicPr>
        <p:blipFill>
          <a:blip r:embed="rId3" cstate="print"/>
          <a:srcRect/>
          <a:stretch>
            <a:fillRect/>
          </a:stretch>
        </p:blipFill>
        <p:spPr bwMode="auto">
          <a:xfrm>
            <a:off x="4716016" y="3717032"/>
            <a:ext cx="4280607" cy="3111426"/>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5580112" y="870970"/>
            <a:ext cx="3096344" cy="2846062"/>
          </a:xfrm>
          <a:prstGeom prst="rect">
            <a:avLst/>
          </a:prstGeom>
          <a:noFill/>
          <a:ln w="9525">
            <a:noFill/>
            <a:miter lim="800000"/>
            <a:headEnd/>
            <a:tailEnd/>
          </a:ln>
        </p:spPr>
      </p:pic>
      <p:pic>
        <p:nvPicPr>
          <p:cNvPr id="53251" name="Picture 3"/>
          <p:cNvPicPr>
            <a:picLocks noChangeAspect="1" noChangeArrowheads="1"/>
          </p:cNvPicPr>
          <p:nvPr/>
        </p:nvPicPr>
        <p:blipFill>
          <a:blip r:embed="rId5" cstate="print"/>
          <a:srcRect/>
          <a:stretch>
            <a:fillRect/>
          </a:stretch>
        </p:blipFill>
        <p:spPr bwMode="auto">
          <a:xfrm>
            <a:off x="179512" y="808936"/>
            <a:ext cx="3131046" cy="3052112"/>
          </a:xfrm>
          <a:prstGeom prst="rect">
            <a:avLst/>
          </a:prstGeom>
          <a:noFill/>
          <a:ln w="9525">
            <a:noFill/>
            <a:miter lim="800000"/>
            <a:headEnd/>
            <a:tailEnd/>
          </a:ln>
        </p:spPr>
      </p:pic>
      <p:pic>
        <p:nvPicPr>
          <p:cNvPr id="9" name="Picture 6"/>
          <p:cNvPicPr>
            <a:picLocks noChangeAspect="1" noChangeArrowheads="1"/>
          </p:cNvPicPr>
          <p:nvPr/>
        </p:nvPicPr>
        <p:blipFill>
          <a:blip r:embed="rId6" cstate="print"/>
          <a:srcRect/>
          <a:stretch>
            <a:fillRect/>
          </a:stretch>
        </p:blipFill>
        <p:spPr bwMode="auto">
          <a:xfrm>
            <a:off x="3779912" y="1052736"/>
            <a:ext cx="1236769" cy="400545"/>
          </a:xfrm>
          <a:prstGeom prst="rect">
            <a:avLst/>
          </a:prstGeom>
          <a:noFill/>
          <a:ln w="9525">
            <a:noFill/>
            <a:miter lim="800000"/>
            <a:headEnd/>
            <a:tailEnd/>
          </a:ln>
        </p:spPr>
      </p:pic>
      <p:pic>
        <p:nvPicPr>
          <p:cNvPr id="10" name="Picture 4"/>
          <p:cNvPicPr>
            <a:picLocks noChangeAspect="1" noChangeArrowheads="1"/>
          </p:cNvPicPr>
          <p:nvPr/>
        </p:nvPicPr>
        <p:blipFill>
          <a:blip r:embed="rId7" cstate="print"/>
          <a:srcRect/>
          <a:stretch>
            <a:fillRect/>
          </a:stretch>
        </p:blipFill>
        <p:spPr bwMode="auto">
          <a:xfrm>
            <a:off x="3995936" y="1556792"/>
            <a:ext cx="936104" cy="346432"/>
          </a:xfrm>
          <a:prstGeom prst="rect">
            <a:avLst/>
          </a:prstGeom>
          <a:noFill/>
          <a:ln w="9525">
            <a:noFill/>
            <a:miter lim="800000"/>
            <a:headEnd/>
            <a:tailEnd/>
          </a:ln>
        </p:spPr>
      </p:pic>
      <p:sp>
        <p:nvSpPr>
          <p:cNvPr id="11" name="TextBox 10"/>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2" name="TextBox 4">
            <a:extLst>
              <a:ext uri="{FF2B5EF4-FFF2-40B4-BE49-F238E27FC236}">
                <a16:creationId xmlns:a16="http://schemas.microsoft.com/office/drawing/2014/main" id="{1889D7D3-1700-63A3-60C1-6A5504D945F8}"/>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p:cNvPicPr>
            <a:picLocks noChangeAspect="1" noChangeArrowheads="1"/>
          </p:cNvPicPr>
          <p:nvPr/>
        </p:nvPicPr>
        <p:blipFill>
          <a:blip r:embed="rId2" cstate="print"/>
          <a:srcRect/>
          <a:stretch>
            <a:fillRect/>
          </a:stretch>
        </p:blipFill>
        <p:spPr bwMode="auto">
          <a:xfrm>
            <a:off x="166879" y="1194706"/>
            <a:ext cx="1236769" cy="400545"/>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1763688" y="1268760"/>
            <a:ext cx="936104" cy="346432"/>
          </a:xfrm>
          <a:prstGeom prst="rect">
            <a:avLst/>
          </a:prstGeom>
          <a:noFill/>
          <a:ln w="9525">
            <a:noFill/>
            <a:miter lim="800000"/>
            <a:headEnd/>
            <a:tailEnd/>
          </a:ln>
        </p:spPr>
      </p:pic>
      <p:pic>
        <p:nvPicPr>
          <p:cNvPr id="50179" name="Picture 3"/>
          <p:cNvPicPr>
            <a:picLocks noChangeAspect="1" noChangeArrowheads="1"/>
          </p:cNvPicPr>
          <p:nvPr/>
        </p:nvPicPr>
        <p:blipFill>
          <a:blip r:embed="rId4" cstate="print"/>
          <a:srcRect/>
          <a:stretch>
            <a:fillRect/>
          </a:stretch>
        </p:blipFill>
        <p:spPr bwMode="auto">
          <a:xfrm>
            <a:off x="611560" y="1640701"/>
            <a:ext cx="7740352" cy="5217299"/>
          </a:xfrm>
          <a:prstGeom prst="rect">
            <a:avLst/>
          </a:prstGeom>
          <a:noFill/>
          <a:ln w="9525">
            <a:noFill/>
            <a:miter lim="800000"/>
            <a:headEnd/>
            <a:tailEnd/>
          </a:ln>
        </p:spPr>
      </p:pic>
      <p:sp>
        <p:nvSpPr>
          <p:cNvPr id="10" name="TextBox 9"/>
          <p:cNvSpPr txBox="1"/>
          <p:nvPr/>
        </p:nvSpPr>
        <p:spPr>
          <a:xfrm>
            <a:off x="1979712" y="1268760"/>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Example Schematic</a:t>
            </a:r>
          </a:p>
        </p:txBody>
      </p:sp>
      <p:sp>
        <p:nvSpPr>
          <p:cNvPr id="9" name="TextBox 8"/>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2" name="TextBox 4">
            <a:extLst>
              <a:ext uri="{FF2B5EF4-FFF2-40B4-BE49-F238E27FC236}">
                <a16:creationId xmlns:a16="http://schemas.microsoft.com/office/drawing/2014/main" id="{8A4C623B-C2CF-022A-1EB2-BDE48D2A5507}"/>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p:cNvPicPr>
            <a:picLocks noChangeAspect="1" noChangeArrowheads="1"/>
          </p:cNvPicPr>
          <p:nvPr/>
        </p:nvPicPr>
        <p:blipFill>
          <a:blip r:embed="rId3" cstate="print"/>
          <a:srcRect/>
          <a:stretch>
            <a:fillRect/>
          </a:stretch>
        </p:blipFill>
        <p:spPr bwMode="auto">
          <a:xfrm>
            <a:off x="166879" y="1194706"/>
            <a:ext cx="1236769" cy="400545"/>
          </a:xfrm>
          <a:prstGeom prst="rect">
            <a:avLst/>
          </a:prstGeom>
          <a:noFill/>
          <a:ln w="9525">
            <a:noFill/>
            <a:miter lim="800000"/>
            <a:headEnd/>
            <a:tailEnd/>
          </a:ln>
        </p:spPr>
      </p:pic>
      <p:sp>
        <p:nvSpPr>
          <p:cNvPr id="11" name="TextBox 10"/>
          <p:cNvSpPr txBox="1"/>
          <p:nvPr/>
        </p:nvSpPr>
        <p:spPr>
          <a:xfrm>
            <a:off x="3275856" y="620688"/>
            <a:ext cx="259228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12" name="TextBox 11"/>
          <p:cNvSpPr txBox="1"/>
          <p:nvPr/>
        </p:nvSpPr>
        <p:spPr>
          <a:xfrm>
            <a:off x="1643038" y="919753"/>
            <a:ext cx="5881290" cy="461665"/>
          </a:xfrm>
          <a:prstGeom prst="rect">
            <a:avLst/>
          </a:prstGeom>
          <a:noFill/>
        </p:spPr>
        <p:txBody>
          <a:bodyPr wrap="none" rtlCol="0">
            <a:spAutoFit/>
          </a:bodyPr>
          <a:lstStyle/>
          <a:p>
            <a:r>
              <a:rPr lang="es-VE" sz="1200" dirty="0">
                <a:latin typeface="Arial" pitchFamily="34" charset="0"/>
                <a:cs typeface="Arial" pitchFamily="34" charset="0"/>
                <a:hlinkClick r:id="rId4"/>
              </a:rPr>
              <a:t>https://www.analog.com/media/en/technical-documentation/data-sheets/AD8233.pdf</a:t>
            </a:r>
            <a:endParaRPr lang="es-VE" sz="1200" dirty="0">
              <a:latin typeface="Arial" pitchFamily="34" charset="0"/>
              <a:cs typeface="Arial" pitchFamily="34" charset="0"/>
            </a:endParaRPr>
          </a:p>
          <a:p>
            <a:endParaRPr lang="es-VE" sz="1200" dirty="0">
              <a:latin typeface="Arial" pitchFamily="34" charset="0"/>
              <a:cs typeface="Arial" pitchFamily="34" charset="0"/>
            </a:endParaRPr>
          </a:p>
        </p:txBody>
      </p:sp>
      <p:pic>
        <p:nvPicPr>
          <p:cNvPr id="4098" name="Picture 2"/>
          <p:cNvPicPr>
            <a:picLocks noChangeAspect="1" noChangeArrowheads="1"/>
          </p:cNvPicPr>
          <p:nvPr/>
        </p:nvPicPr>
        <p:blipFill>
          <a:blip r:embed="rId5" cstate="print"/>
          <a:srcRect/>
          <a:stretch>
            <a:fillRect/>
          </a:stretch>
        </p:blipFill>
        <p:spPr bwMode="auto">
          <a:xfrm>
            <a:off x="457200" y="1600200"/>
            <a:ext cx="2419438" cy="2605088"/>
          </a:xfrm>
          <a:prstGeom prst="rect">
            <a:avLst/>
          </a:prstGeom>
          <a:noFill/>
          <a:ln w="9525">
            <a:noFill/>
            <a:miter lim="800000"/>
            <a:headEnd/>
            <a:tailEnd/>
          </a:ln>
        </p:spPr>
      </p:pic>
      <p:pic>
        <p:nvPicPr>
          <p:cNvPr id="4099" name="Picture 3"/>
          <p:cNvPicPr>
            <a:picLocks noChangeAspect="1" noChangeArrowheads="1"/>
          </p:cNvPicPr>
          <p:nvPr/>
        </p:nvPicPr>
        <p:blipFill>
          <a:blip r:embed="rId6" cstate="print"/>
          <a:srcRect/>
          <a:stretch>
            <a:fillRect/>
          </a:stretch>
        </p:blipFill>
        <p:spPr bwMode="auto">
          <a:xfrm>
            <a:off x="3505200" y="3244882"/>
            <a:ext cx="5486400" cy="3536918"/>
          </a:xfrm>
          <a:prstGeom prst="rect">
            <a:avLst/>
          </a:prstGeom>
          <a:noFill/>
          <a:ln w="9525">
            <a:noFill/>
            <a:miter lim="800000"/>
            <a:headEnd/>
            <a:tailEnd/>
          </a:ln>
        </p:spPr>
      </p:pic>
      <p:pic>
        <p:nvPicPr>
          <p:cNvPr id="4101" name="Picture 5"/>
          <p:cNvPicPr>
            <a:picLocks noChangeAspect="1" noChangeArrowheads="1"/>
          </p:cNvPicPr>
          <p:nvPr/>
        </p:nvPicPr>
        <p:blipFill>
          <a:blip r:embed="rId7" cstate="print"/>
          <a:srcRect/>
          <a:stretch>
            <a:fillRect/>
          </a:stretch>
        </p:blipFill>
        <p:spPr bwMode="auto">
          <a:xfrm>
            <a:off x="2971800" y="1295400"/>
            <a:ext cx="3124200" cy="217077"/>
          </a:xfrm>
          <a:prstGeom prst="rect">
            <a:avLst/>
          </a:prstGeom>
          <a:noFill/>
          <a:ln w="9525">
            <a:noFill/>
            <a:miter lim="800000"/>
            <a:headEnd/>
            <a:tailEnd/>
          </a:ln>
        </p:spPr>
      </p:pic>
      <p:pic>
        <p:nvPicPr>
          <p:cNvPr id="4102" name="Picture 6"/>
          <p:cNvPicPr>
            <a:picLocks noChangeAspect="1" noChangeArrowheads="1"/>
          </p:cNvPicPr>
          <p:nvPr/>
        </p:nvPicPr>
        <p:blipFill>
          <a:blip r:embed="rId8" cstate="print"/>
          <a:srcRect/>
          <a:stretch>
            <a:fillRect/>
          </a:stretch>
        </p:blipFill>
        <p:spPr bwMode="auto">
          <a:xfrm>
            <a:off x="2971800" y="1676400"/>
            <a:ext cx="3087652" cy="1252538"/>
          </a:xfrm>
          <a:prstGeom prst="rect">
            <a:avLst/>
          </a:prstGeom>
          <a:noFill/>
          <a:ln w="9525">
            <a:noFill/>
            <a:miter lim="800000"/>
            <a:headEnd/>
            <a:tailEnd/>
          </a:ln>
        </p:spPr>
      </p:pic>
      <p:pic>
        <p:nvPicPr>
          <p:cNvPr id="4103" name="Picture 7"/>
          <p:cNvPicPr>
            <a:picLocks noChangeAspect="1" noChangeArrowheads="1"/>
          </p:cNvPicPr>
          <p:nvPr/>
        </p:nvPicPr>
        <p:blipFill>
          <a:blip r:embed="rId9" cstate="print"/>
          <a:srcRect/>
          <a:stretch>
            <a:fillRect/>
          </a:stretch>
        </p:blipFill>
        <p:spPr bwMode="auto">
          <a:xfrm>
            <a:off x="6096000" y="1828800"/>
            <a:ext cx="2774315" cy="1295400"/>
          </a:xfrm>
          <a:prstGeom prst="rect">
            <a:avLst/>
          </a:prstGeom>
          <a:noFill/>
          <a:ln w="9525">
            <a:noFill/>
            <a:miter lim="800000"/>
            <a:headEnd/>
            <a:tailEnd/>
          </a:ln>
        </p:spPr>
      </p:pic>
      <p:pic>
        <p:nvPicPr>
          <p:cNvPr id="4104" name="Picture 8"/>
          <p:cNvPicPr>
            <a:picLocks noChangeAspect="1" noChangeArrowheads="1"/>
          </p:cNvPicPr>
          <p:nvPr/>
        </p:nvPicPr>
        <p:blipFill>
          <a:blip r:embed="rId10" cstate="print"/>
          <a:srcRect/>
          <a:stretch>
            <a:fillRect/>
          </a:stretch>
        </p:blipFill>
        <p:spPr bwMode="auto">
          <a:xfrm>
            <a:off x="1600200" y="1264612"/>
            <a:ext cx="914400" cy="328411"/>
          </a:xfrm>
          <a:prstGeom prst="rect">
            <a:avLst/>
          </a:prstGeom>
          <a:noFill/>
          <a:ln w="9525">
            <a:noFill/>
            <a:miter lim="800000"/>
            <a:headEnd/>
            <a:tailEnd/>
          </a:ln>
        </p:spPr>
      </p:pic>
      <p:pic>
        <p:nvPicPr>
          <p:cNvPr id="14" name="Picture 3">
            <a:extLst>
              <a:ext uri="{FF2B5EF4-FFF2-40B4-BE49-F238E27FC236}">
                <a16:creationId xmlns:a16="http://schemas.microsoft.com/office/drawing/2014/main" id="{FE66A775-2F6A-4525-8CE2-FA5A7352BAEE}"/>
              </a:ext>
            </a:extLst>
          </p:cNvPr>
          <p:cNvPicPr>
            <a:picLocks noChangeAspect="1" noChangeArrowheads="1"/>
          </p:cNvPicPr>
          <p:nvPr/>
        </p:nvPicPr>
        <p:blipFill>
          <a:blip r:embed="rId11" cstate="print"/>
          <a:srcRect/>
          <a:stretch>
            <a:fillRect/>
          </a:stretch>
        </p:blipFill>
        <p:spPr bwMode="auto">
          <a:xfrm>
            <a:off x="132005" y="4369211"/>
            <a:ext cx="3258692" cy="2487551"/>
          </a:xfrm>
          <a:prstGeom prst="rect">
            <a:avLst/>
          </a:prstGeom>
          <a:noFill/>
          <a:ln w="9525">
            <a:noFill/>
            <a:miter lim="800000"/>
            <a:headEnd/>
            <a:tailEnd/>
          </a:ln>
        </p:spPr>
      </p:pic>
      <p:sp>
        <p:nvSpPr>
          <p:cNvPr id="2" name="TextBox 4">
            <a:extLst>
              <a:ext uri="{FF2B5EF4-FFF2-40B4-BE49-F238E27FC236}">
                <a16:creationId xmlns:a16="http://schemas.microsoft.com/office/drawing/2014/main" id="{F2A3CE89-4326-4B03-5007-643856653E64}"/>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ChangeArrowheads="1"/>
          </p:cNvSpPr>
          <p:nvPr/>
        </p:nvSpPr>
        <p:spPr bwMode="auto">
          <a:xfrm>
            <a:off x="3059832" y="3140968"/>
            <a:ext cx="3240360" cy="360040"/>
          </a:xfrm>
          <a:prstGeom prst="rect">
            <a:avLst/>
          </a:prstGeom>
          <a:noFill/>
          <a:ln w="9525">
            <a:noFill/>
            <a:miter lim="800000"/>
            <a:headEnd/>
            <a:tailEnd/>
          </a:ln>
          <a:effectLst/>
        </p:spPr>
        <p:txBody>
          <a:bodyPr anchor="ctr"/>
          <a:lstStyle/>
          <a:p>
            <a:pPr algn="ctr"/>
            <a:r>
              <a:rPr lang="es-VE" sz="3200" b="1" dirty="0">
                <a:latin typeface="Arial" pitchFamily="34" charset="0"/>
                <a:cs typeface="Arial" pitchFamily="34" charset="0"/>
              </a:rPr>
              <a:t>ECG </a:t>
            </a:r>
            <a:r>
              <a:rPr lang="es-VE" sz="3200" b="1" dirty="0" err="1">
                <a:latin typeface="Arial" pitchFamily="34" charset="0"/>
                <a:cs typeface="Arial" pitchFamily="34" charset="0"/>
              </a:rPr>
              <a:t>Waveform</a:t>
            </a:r>
            <a:endParaRPr lang="en-US" sz="3200" b="1" dirty="0">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533400" y="1685925"/>
            <a:ext cx="3740252" cy="4029075"/>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4495800" y="1219200"/>
            <a:ext cx="4429125" cy="3019425"/>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4800600" y="4318643"/>
            <a:ext cx="3581400" cy="2463157"/>
          </a:xfrm>
          <a:prstGeom prst="rect">
            <a:avLst/>
          </a:prstGeom>
          <a:noFill/>
          <a:ln w="9525">
            <a:noFill/>
            <a:miter lim="800000"/>
            <a:headEnd/>
            <a:tailEnd/>
          </a:ln>
        </p:spPr>
      </p:pic>
      <p:sp>
        <p:nvSpPr>
          <p:cNvPr id="11" name="TextBox 10"/>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pic>
        <p:nvPicPr>
          <p:cNvPr id="16" name="Picture 6"/>
          <p:cNvPicPr>
            <a:picLocks noChangeAspect="1" noChangeArrowheads="1"/>
          </p:cNvPicPr>
          <p:nvPr/>
        </p:nvPicPr>
        <p:blipFill>
          <a:blip r:embed="rId5" cstate="print"/>
          <a:srcRect/>
          <a:stretch>
            <a:fillRect/>
          </a:stretch>
        </p:blipFill>
        <p:spPr bwMode="auto">
          <a:xfrm>
            <a:off x="166879" y="914400"/>
            <a:ext cx="1236769" cy="400545"/>
          </a:xfrm>
          <a:prstGeom prst="rect">
            <a:avLst/>
          </a:prstGeom>
          <a:noFill/>
          <a:ln w="9525">
            <a:noFill/>
            <a:miter lim="800000"/>
            <a:headEnd/>
            <a:tailEnd/>
          </a:ln>
        </p:spPr>
      </p:pic>
      <p:pic>
        <p:nvPicPr>
          <p:cNvPr id="17" name="Picture 8"/>
          <p:cNvPicPr>
            <a:picLocks noChangeAspect="1" noChangeArrowheads="1"/>
          </p:cNvPicPr>
          <p:nvPr/>
        </p:nvPicPr>
        <p:blipFill>
          <a:blip r:embed="rId6" cstate="print"/>
          <a:srcRect/>
          <a:stretch>
            <a:fillRect/>
          </a:stretch>
        </p:blipFill>
        <p:spPr bwMode="auto">
          <a:xfrm>
            <a:off x="1600200" y="984306"/>
            <a:ext cx="914400" cy="328411"/>
          </a:xfrm>
          <a:prstGeom prst="rect">
            <a:avLst/>
          </a:prstGeom>
          <a:noFill/>
          <a:ln w="9525">
            <a:noFill/>
            <a:miter lim="800000"/>
            <a:headEnd/>
            <a:tailEnd/>
          </a:ln>
        </p:spPr>
      </p:pic>
      <p:sp>
        <p:nvSpPr>
          <p:cNvPr id="2" name="TextBox 4">
            <a:extLst>
              <a:ext uri="{FF2B5EF4-FFF2-40B4-BE49-F238E27FC236}">
                <a16:creationId xmlns:a16="http://schemas.microsoft.com/office/drawing/2014/main" id="{025FE0F7-34D3-1606-F74A-384C6BAE82D7}"/>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038600" y="1905000"/>
            <a:ext cx="4943475" cy="18288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648200" y="4038600"/>
            <a:ext cx="3819525" cy="197167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228600" y="2286000"/>
            <a:ext cx="3724275" cy="2324100"/>
          </a:xfrm>
          <a:prstGeom prst="rect">
            <a:avLst/>
          </a:prstGeom>
          <a:noFill/>
          <a:ln w="9525">
            <a:noFill/>
            <a:miter lim="800000"/>
            <a:headEnd/>
            <a:tailEnd/>
          </a:ln>
        </p:spPr>
      </p:pic>
      <p:sp>
        <p:nvSpPr>
          <p:cNvPr id="9" name="TextBox 8"/>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pic>
        <p:nvPicPr>
          <p:cNvPr id="15" name="Picture 6"/>
          <p:cNvPicPr>
            <a:picLocks noChangeAspect="1" noChangeArrowheads="1"/>
          </p:cNvPicPr>
          <p:nvPr/>
        </p:nvPicPr>
        <p:blipFill>
          <a:blip r:embed="rId5" cstate="print"/>
          <a:srcRect/>
          <a:stretch>
            <a:fillRect/>
          </a:stretch>
        </p:blipFill>
        <p:spPr bwMode="auto">
          <a:xfrm>
            <a:off x="166879" y="914400"/>
            <a:ext cx="1236769" cy="400545"/>
          </a:xfrm>
          <a:prstGeom prst="rect">
            <a:avLst/>
          </a:prstGeom>
          <a:noFill/>
          <a:ln w="9525">
            <a:noFill/>
            <a:miter lim="800000"/>
            <a:headEnd/>
            <a:tailEnd/>
          </a:ln>
        </p:spPr>
      </p:pic>
      <p:pic>
        <p:nvPicPr>
          <p:cNvPr id="16" name="Picture 8"/>
          <p:cNvPicPr>
            <a:picLocks noChangeAspect="1" noChangeArrowheads="1"/>
          </p:cNvPicPr>
          <p:nvPr/>
        </p:nvPicPr>
        <p:blipFill>
          <a:blip r:embed="rId6" cstate="print"/>
          <a:srcRect/>
          <a:stretch>
            <a:fillRect/>
          </a:stretch>
        </p:blipFill>
        <p:spPr bwMode="auto">
          <a:xfrm>
            <a:off x="1600200" y="984306"/>
            <a:ext cx="914400" cy="328411"/>
          </a:xfrm>
          <a:prstGeom prst="rect">
            <a:avLst/>
          </a:prstGeom>
          <a:noFill/>
          <a:ln w="9525">
            <a:noFill/>
            <a:miter lim="800000"/>
            <a:headEnd/>
            <a:tailEnd/>
          </a:ln>
        </p:spPr>
      </p:pic>
      <p:sp>
        <p:nvSpPr>
          <p:cNvPr id="2" name="TextBox 4">
            <a:extLst>
              <a:ext uri="{FF2B5EF4-FFF2-40B4-BE49-F238E27FC236}">
                <a16:creationId xmlns:a16="http://schemas.microsoft.com/office/drawing/2014/main" id="{ED16706A-529D-D37F-F542-0DD40A044CE9}"/>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pic>
        <p:nvPicPr>
          <p:cNvPr id="3074" name="Picture 2"/>
          <p:cNvPicPr>
            <a:picLocks noChangeAspect="1" noChangeArrowheads="1"/>
          </p:cNvPicPr>
          <p:nvPr/>
        </p:nvPicPr>
        <p:blipFill>
          <a:blip r:embed="rId2" cstate="print"/>
          <a:srcRect/>
          <a:stretch>
            <a:fillRect/>
          </a:stretch>
        </p:blipFill>
        <p:spPr bwMode="auto">
          <a:xfrm>
            <a:off x="762001" y="1673352"/>
            <a:ext cx="2819400" cy="2593848"/>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953000" y="1671263"/>
            <a:ext cx="3143784" cy="2519737"/>
          </a:xfrm>
          <a:prstGeom prst="rect">
            <a:avLst/>
          </a:prstGeom>
          <a:noFill/>
          <a:ln w="9525">
            <a:noFill/>
            <a:miter lim="800000"/>
            <a:headEnd/>
            <a:tailEnd/>
          </a:ln>
        </p:spPr>
      </p:pic>
      <p:pic>
        <p:nvPicPr>
          <p:cNvPr id="6146" name="Picture 2"/>
          <p:cNvPicPr>
            <a:picLocks noChangeAspect="1" noChangeArrowheads="1"/>
          </p:cNvPicPr>
          <p:nvPr/>
        </p:nvPicPr>
        <p:blipFill>
          <a:blip r:embed="rId4" cstate="print"/>
          <a:srcRect/>
          <a:stretch>
            <a:fillRect/>
          </a:stretch>
        </p:blipFill>
        <p:spPr bwMode="auto">
          <a:xfrm>
            <a:off x="785326" y="4343400"/>
            <a:ext cx="2948474" cy="2438400"/>
          </a:xfrm>
          <a:prstGeom prst="rect">
            <a:avLst/>
          </a:prstGeom>
          <a:noFill/>
          <a:ln w="9525">
            <a:noFill/>
            <a:miter lim="800000"/>
            <a:headEnd/>
            <a:tailEnd/>
          </a:ln>
        </p:spPr>
      </p:pic>
      <p:pic>
        <p:nvPicPr>
          <p:cNvPr id="6147" name="Picture 3"/>
          <p:cNvPicPr>
            <a:picLocks noChangeAspect="1" noChangeArrowheads="1"/>
          </p:cNvPicPr>
          <p:nvPr/>
        </p:nvPicPr>
        <p:blipFill>
          <a:blip r:embed="rId5" cstate="print"/>
          <a:srcRect/>
          <a:stretch>
            <a:fillRect/>
          </a:stretch>
        </p:blipFill>
        <p:spPr bwMode="auto">
          <a:xfrm>
            <a:off x="4995863" y="4191000"/>
            <a:ext cx="3157537" cy="2634633"/>
          </a:xfrm>
          <a:prstGeom prst="rect">
            <a:avLst/>
          </a:prstGeom>
          <a:noFill/>
          <a:ln w="9525">
            <a:noFill/>
            <a:miter lim="800000"/>
            <a:headEnd/>
            <a:tailEnd/>
          </a:ln>
        </p:spPr>
      </p:pic>
      <p:pic>
        <p:nvPicPr>
          <p:cNvPr id="6148" name="Picture 4"/>
          <p:cNvPicPr>
            <a:picLocks noChangeAspect="1" noChangeArrowheads="1"/>
          </p:cNvPicPr>
          <p:nvPr/>
        </p:nvPicPr>
        <p:blipFill>
          <a:blip r:embed="rId6" cstate="print"/>
          <a:srcRect/>
          <a:stretch>
            <a:fillRect/>
          </a:stretch>
        </p:blipFill>
        <p:spPr bwMode="auto">
          <a:xfrm>
            <a:off x="5029200" y="1371600"/>
            <a:ext cx="2981325" cy="296389"/>
          </a:xfrm>
          <a:prstGeom prst="rect">
            <a:avLst/>
          </a:prstGeom>
          <a:noFill/>
          <a:ln w="9525">
            <a:noFill/>
            <a:miter lim="800000"/>
            <a:headEnd/>
            <a:tailEnd/>
          </a:ln>
        </p:spPr>
      </p:pic>
      <p:pic>
        <p:nvPicPr>
          <p:cNvPr id="6149" name="Picture 5"/>
          <p:cNvPicPr>
            <a:picLocks noChangeAspect="1" noChangeArrowheads="1"/>
          </p:cNvPicPr>
          <p:nvPr/>
        </p:nvPicPr>
        <p:blipFill>
          <a:blip r:embed="rId7" cstate="print"/>
          <a:srcRect/>
          <a:stretch>
            <a:fillRect/>
          </a:stretch>
        </p:blipFill>
        <p:spPr bwMode="auto">
          <a:xfrm>
            <a:off x="685800" y="1447800"/>
            <a:ext cx="2971799" cy="137956"/>
          </a:xfrm>
          <a:prstGeom prst="rect">
            <a:avLst/>
          </a:prstGeom>
          <a:noFill/>
          <a:ln w="9525">
            <a:noFill/>
            <a:miter lim="800000"/>
            <a:headEnd/>
            <a:tailEnd/>
          </a:ln>
        </p:spPr>
      </p:pic>
      <p:pic>
        <p:nvPicPr>
          <p:cNvPr id="15" name="Picture 6"/>
          <p:cNvPicPr>
            <a:picLocks noChangeAspect="1" noChangeArrowheads="1"/>
          </p:cNvPicPr>
          <p:nvPr/>
        </p:nvPicPr>
        <p:blipFill>
          <a:blip r:embed="rId8" cstate="print"/>
          <a:srcRect/>
          <a:stretch>
            <a:fillRect/>
          </a:stretch>
        </p:blipFill>
        <p:spPr bwMode="auto">
          <a:xfrm>
            <a:off x="166879" y="914400"/>
            <a:ext cx="1236769" cy="400545"/>
          </a:xfrm>
          <a:prstGeom prst="rect">
            <a:avLst/>
          </a:prstGeom>
          <a:noFill/>
          <a:ln w="9525">
            <a:noFill/>
            <a:miter lim="800000"/>
            <a:headEnd/>
            <a:tailEnd/>
          </a:ln>
        </p:spPr>
      </p:pic>
      <p:pic>
        <p:nvPicPr>
          <p:cNvPr id="16" name="Picture 8"/>
          <p:cNvPicPr>
            <a:picLocks noChangeAspect="1" noChangeArrowheads="1"/>
          </p:cNvPicPr>
          <p:nvPr/>
        </p:nvPicPr>
        <p:blipFill>
          <a:blip r:embed="rId9" cstate="print"/>
          <a:srcRect/>
          <a:stretch>
            <a:fillRect/>
          </a:stretch>
        </p:blipFill>
        <p:spPr bwMode="auto">
          <a:xfrm>
            <a:off x="1600200" y="984306"/>
            <a:ext cx="914400" cy="328411"/>
          </a:xfrm>
          <a:prstGeom prst="rect">
            <a:avLst/>
          </a:prstGeom>
          <a:noFill/>
          <a:ln w="9525">
            <a:noFill/>
            <a:miter lim="800000"/>
            <a:headEnd/>
            <a:tailEnd/>
          </a:ln>
        </p:spPr>
      </p:pic>
      <p:sp>
        <p:nvSpPr>
          <p:cNvPr id="2" name="TextBox 4">
            <a:extLst>
              <a:ext uri="{FF2B5EF4-FFF2-40B4-BE49-F238E27FC236}">
                <a16:creationId xmlns:a16="http://schemas.microsoft.com/office/drawing/2014/main" id="{BB8E7E3C-0C02-A017-DA0F-A24F4DA56D90}"/>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530248" y="1650554"/>
            <a:ext cx="2974952" cy="2470428"/>
          </a:xfrm>
          <a:prstGeom prst="rect">
            <a:avLst/>
          </a:prstGeom>
          <a:noFill/>
          <a:ln w="9525">
            <a:noFill/>
            <a:miter lim="800000"/>
            <a:headEnd/>
            <a:tailEnd/>
          </a:ln>
        </p:spPr>
      </p:pic>
      <p:pic>
        <p:nvPicPr>
          <p:cNvPr id="7170" name="Picture 2"/>
          <p:cNvPicPr>
            <a:picLocks noChangeAspect="1" noChangeArrowheads="1"/>
          </p:cNvPicPr>
          <p:nvPr/>
        </p:nvPicPr>
        <p:blipFill>
          <a:blip r:embed="rId3" cstate="print"/>
          <a:srcRect/>
          <a:stretch>
            <a:fillRect/>
          </a:stretch>
        </p:blipFill>
        <p:spPr bwMode="auto">
          <a:xfrm>
            <a:off x="381000" y="4162425"/>
            <a:ext cx="3294592" cy="2695575"/>
          </a:xfrm>
          <a:prstGeom prst="rect">
            <a:avLst/>
          </a:prstGeom>
          <a:noFill/>
          <a:ln w="9525">
            <a:noFill/>
            <a:miter lim="800000"/>
            <a:headEnd/>
            <a:tailEnd/>
          </a:ln>
        </p:spPr>
      </p:pic>
      <p:sp>
        <p:nvSpPr>
          <p:cNvPr id="6" name="TextBox 5"/>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pic>
        <p:nvPicPr>
          <p:cNvPr id="7171" name="Picture 3"/>
          <p:cNvPicPr>
            <a:picLocks noChangeAspect="1" noChangeArrowheads="1"/>
          </p:cNvPicPr>
          <p:nvPr/>
        </p:nvPicPr>
        <p:blipFill>
          <a:blip r:embed="rId4" cstate="print"/>
          <a:srcRect/>
          <a:stretch>
            <a:fillRect/>
          </a:stretch>
        </p:blipFill>
        <p:spPr bwMode="auto">
          <a:xfrm>
            <a:off x="4081264" y="2212168"/>
            <a:ext cx="4289244" cy="3274232"/>
          </a:xfrm>
          <a:prstGeom prst="rect">
            <a:avLst/>
          </a:prstGeom>
          <a:noFill/>
          <a:ln w="9525">
            <a:noFill/>
            <a:miter lim="800000"/>
            <a:headEnd/>
            <a:tailEnd/>
          </a:ln>
        </p:spPr>
      </p:pic>
      <p:pic>
        <p:nvPicPr>
          <p:cNvPr id="7172" name="Picture 4"/>
          <p:cNvPicPr>
            <a:picLocks noChangeAspect="1" noChangeArrowheads="1"/>
          </p:cNvPicPr>
          <p:nvPr/>
        </p:nvPicPr>
        <p:blipFill>
          <a:blip r:embed="rId5" cstate="print"/>
          <a:srcRect/>
          <a:stretch>
            <a:fillRect/>
          </a:stretch>
        </p:blipFill>
        <p:spPr bwMode="auto">
          <a:xfrm>
            <a:off x="914400" y="1447800"/>
            <a:ext cx="2257425" cy="148967"/>
          </a:xfrm>
          <a:prstGeom prst="rect">
            <a:avLst/>
          </a:prstGeom>
          <a:noFill/>
          <a:ln w="9525">
            <a:noFill/>
            <a:miter lim="800000"/>
            <a:headEnd/>
            <a:tailEnd/>
          </a:ln>
        </p:spPr>
      </p:pic>
      <p:pic>
        <p:nvPicPr>
          <p:cNvPr id="10" name="Picture 6"/>
          <p:cNvPicPr>
            <a:picLocks noChangeAspect="1" noChangeArrowheads="1"/>
          </p:cNvPicPr>
          <p:nvPr/>
        </p:nvPicPr>
        <p:blipFill>
          <a:blip r:embed="rId6" cstate="print"/>
          <a:srcRect/>
          <a:stretch>
            <a:fillRect/>
          </a:stretch>
        </p:blipFill>
        <p:spPr bwMode="auto">
          <a:xfrm>
            <a:off x="166879" y="914400"/>
            <a:ext cx="1236769" cy="400545"/>
          </a:xfrm>
          <a:prstGeom prst="rect">
            <a:avLst/>
          </a:prstGeom>
          <a:noFill/>
          <a:ln w="9525">
            <a:noFill/>
            <a:miter lim="800000"/>
            <a:headEnd/>
            <a:tailEnd/>
          </a:ln>
        </p:spPr>
      </p:pic>
      <p:pic>
        <p:nvPicPr>
          <p:cNvPr id="11" name="Picture 8"/>
          <p:cNvPicPr>
            <a:picLocks noChangeAspect="1" noChangeArrowheads="1"/>
          </p:cNvPicPr>
          <p:nvPr/>
        </p:nvPicPr>
        <p:blipFill>
          <a:blip r:embed="rId7" cstate="print"/>
          <a:srcRect/>
          <a:stretch>
            <a:fillRect/>
          </a:stretch>
        </p:blipFill>
        <p:spPr bwMode="auto">
          <a:xfrm>
            <a:off x="1600200" y="984306"/>
            <a:ext cx="914400" cy="328411"/>
          </a:xfrm>
          <a:prstGeom prst="rect">
            <a:avLst/>
          </a:prstGeom>
          <a:noFill/>
          <a:ln w="9525">
            <a:noFill/>
            <a:miter lim="800000"/>
            <a:headEnd/>
            <a:tailEnd/>
          </a:ln>
        </p:spPr>
      </p:pic>
      <p:sp>
        <p:nvSpPr>
          <p:cNvPr id="2" name="TextBox 4">
            <a:extLst>
              <a:ext uri="{FF2B5EF4-FFF2-40B4-BE49-F238E27FC236}">
                <a16:creationId xmlns:a16="http://schemas.microsoft.com/office/drawing/2014/main" id="{C5A20D87-120D-5A29-EF5F-A9F610858039}"/>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pic>
        <p:nvPicPr>
          <p:cNvPr id="9" name="Picture 6"/>
          <p:cNvPicPr>
            <a:picLocks noChangeAspect="1" noChangeArrowheads="1"/>
          </p:cNvPicPr>
          <p:nvPr/>
        </p:nvPicPr>
        <p:blipFill>
          <a:blip r:embed="rId2" cstate="print"/>
          <a:srcRect/>
          <a:stretch>
            <a:fillRect/>
          </a:stretch>
        </p:blipFill>
        <p:spPr bwMode="auto">
          <a:xfrm>
            <a:off x="166879" y="914400"/>
            <a:ext cx="1236769" cy="400545"/>
          </a:xfrm>
          <a:prstGeom prst="rect">
            <a:avLst/>
          </a:prstGeom>
          <a:noFill/>
          <a:ln w="9525">
            <a:noFill/>
            <a:miter lim="800000"/>
            <a:headEnd/>
            <a:tailEnd/>
          </a:ln>
        </p:spPr>
      </p:pic>
      <p:pic>
        <p:nvPicPr>
          <p:cNvPr id="10" name="Picture 8"/>
          <p:cNvPicPr>
            <a:picLocks noChangeAspect="1" noChangeArrowheads="1"/>
          </p:cNvPicPr>
          <p:nvPr/>
        </p:nvPicPr>
        <p:blipFill>
          <a:blip r:embed="rId3" cstate="print"/>
          <a:srcRect/>
          <a:stretch>
            <a:fillRect/>
          </a:stretch>
        </p:blipFill>
        <p:spPr bwMode="auto">
          <a:xfrm>
            <a:off x="1600200" y="984306"/>
            <a:ext cx="914400" cy="328411"/>
          </a:xfrm>
          <a:prstGeom prst="rect">
            <a:avLst/>
          </a:prstGeom>
          <a:noFill/>
          <a:ln w="9525">
            <a:noFill/>
            <a:miter lim="800000"/>
            <a:headEnd/>
            <a:tailEnd/>
          </a:ln>
        </p:spPr>
      </p:pic>
      <p:pic>
        <p:nvPicPr>
          <p:cNvPr id="11" name="Picture 10"/>
          <p:cNvPicPr/>
          <p:nvPr/>
        </p:nvPicPr>
        <p:blipFill rotWithShape="1">
          <a:blip r:embed="rId4" cstate="print"/>
          <a:srcRect b="10370"/>
          <a:stretch/>
        </p:blipFill>
        <p:spPr bwMode="auto">
          <a:xfrm>
            <a:off x="304800" y="1734979"/>
            <a:ext cx="3790950" cy="2305050"/>
          </a:xfrm>
          <a:prstGeom prst="rect">
            <a:avLst/>
          </a:prstGeom>
          <a:ln>
            <a:solidFill>
              <a:schemeClr val="tx1"/>
            </a:solidFill>
          </a:ln>
          <a:extLst>
            <a:ext uri="{53640926-AAD7-44D8-BBD7-CCE9431645EC}">
              <a14:shadowObscured xmlns:a14="http://schemas.microsoft.com/office/drawing/2010/main"/>
            </a:ext>
          </a:extLst>
        </p:spPr>
      </p:pic>
      <p:pic>
        <p:nvPicPr>
          <p:cNvPr id="12" name="Picture 11"/>
          <p:cNvPicPr/>
          <p:nvPr/>
        </p:nvPicPr>
        <p:blipFill>
          <a:blip r:embed="rId5" cstate="print"/>
          <a:stretch>
            <a:fillRect/>
          </a:stretch>
        </p:blipFill>
        <p:spPr>
          <a:xfrm>
            <a:off x="152400" y="4419600"/>
            <a:ext cx="1981200" cy="1466850"/>
          </a:xfrm>
          <a:prstGeom prst="rect">
            <a:avLst/>
          </a:prstGeom>
          <a:ln>
            <a:solidFill>
              <a:schemeClr val="tx1"/>
            </a:solidFill>
          </a:ln>
        </p:spPr>
      </p:pic>
      <p:sp>
        <p:nvSpPr>
          <p:cNvPr id="1025" name="Rectangle 1"/>
          <p:cNvSpPr>
            <a:spLocks noChangeArrowheads="1"/>
          </p:cNvSpPr>
          <p:nvPr/>
        </p:nvSpPr>
        <p:spPr bwMode="auto">
          <a:xfrm>
            <a:off x="152400" y="5867400"/>
            <a:ext cx="1981200" cy="2462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Formulas del filtro pasa alto</a:t>
            </a:r>
            <a:endParaRPr kumimoji="0" lang="es-VE" sz="1000" b="0" i="0" u="none" strike="noStrike" cap="none" normalizeH="0" baseline="0" dirty="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838200" y="4020979"/>
            <a:ext cx="2743200" cy="2462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Filtro pasa alto de dos polos para el AD8232</a:t>
            </a:r>
            <a:endParaRPr kumimoji="0" lang="es-VE" sz="1000" b="0" i="0" u="none" strike="noStrike" cap="none" normalizeH="0" baseline="0" dirty="0">
              <a:ln>
                <a:noFill/>
              </a:ln>
              <a:solidFill>
                <a:schemeClr val="tx1"/>
              </a:solidFill>
              <a:effectLst/>
              <a:latin typeface="Arial" pitchFamily="34" charset="0"/>
              <a:cs typeface="Arial" pitchFamily="34" charset="0"/>
            </a:endParaRPr>
          </a:p>
        </p:txBody>
      </p:sp>
      <p:sp>
        <p:nvSpPr>
          <p:cNvPr id="1027" name="Rectangle 3"/>
          <p:cNvSpPr>
            <a:spLocks noChangeArrowheads="1"/>
          </p:cNvSpPr>
          <p:nvPr/>
        </p:nvSpPr>
        <p:spPr bwMode="auto">
          <a:xfrm>
            <a:off x="2133600" y="4419600"/>
            <a:ext cx="2590800" cy="8617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Tanto </a:t>
            </a:r>
            <a:r>
              <a:rPr kumimoji="0" lang="es-VE" sz="1000" b="0" i="0" u="none" strike="noStrike" cap="none" normalizeH="0" baseline="0" dirty="0" err="1">
                <a:ln>
                  <a:noFill/>
                </a:ln>
                <a:solidFill>
                  <a:schemeClr val="tx1"/>
                </a:solidFill>
                <a:effectLst/>
                <a:latin typeface="Arial" pitchFamily="34" charset="0"/>
                <a:ea typeface="Calibri" pitchFamily="34" charset="0"/>
                <a:cs typeface="Arial" pitchFamily="34" charset="0"/>
              </a:rPr>
              <a:t>Sparkfun</a:t>
            </a: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 como MIKROE emplean:</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R1 = R2 = 10 MΩ</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C1 = C2 = 0.33 </a:t>
            </a:r>
            <a:r>
              <a:rPr kumimoji="0" lang="es-VE" sz="1000" b="0" i="0" u="none" strike="noStrike" cap="none" normalizeH="0" baseline="0" dirty="0" err="1">
                <a:ln>
                  <a:noFill/>
                </a:ln>
                <a:solidFill>
                  <a:schemeClr val="tx1"/>
                </a:solidFill>
                <a:effectLst/>
                <a:latin typeface="Arial" pitchFamily="34" charset="0"/>
                <a:ea typeface="Calibri" pitchFamily="34" charset="0"/>
                <a:cs typeface="Arial" pitchFamily="34" charset="0"/>
              </a:rPr>
              <a:t>μF</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err="1">
                <a:ln>
                  <a:noFill/>
                </a:ln>
                <a:solidFill>
                  <a:schemeClr val="tx1"/>
                </a:solidFill>
                <a:effectLst/>
                <a:latin typeface="Arial" pitchFamily="34" charset="0"/>
                <a:ea typeface="Calibri" pitchFamily="34" charset="0"/>
                <a:cs typeface="Arial" pitchFamily="34" charset="0"/>
              </a:rPr>
              <a:t>Rcomp</a:t>
            </a: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 = 1,4 MΩ</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VE" sz="1000" dirty="0" err="1">
                <a:solidFill>
                  <a:srgbClr val="FF0000"/>
                </a:solidFill>
                <a:latin typeface="Arial" pitchFamily="34" charset="0"/>
                <a:ea typeface="Calibri" pitchFamily="34" charset="0"/>
                <a:cs typeface="Arial" pitchFamily="34" charset="0"/>
              </a:rPr>
              <a:t>f</a:t>
            </a:r>
            <a:r>
              <a:rPr kumimoji="0" lang="es-VE" sz="1000" b="0" i="0" u="none" strike="noStrike" cap="none" normalizeH="0" baseline="0" dirty="0" err="1">
                <a:ln>
                  <a:noFill/>
                </a:ln>
                <a:solidFill>
                  <a:srgbClr val="FF0000"/>
                </a:solidFill>
                <a:effectLst/>
                <a:latin typeface="Arial" pitchFamily="34" charset="0"/>
                <a:ea typeface="Calibri" pitchFamily="34" charset="0"/>
                <a:cs typeface="Arial" pitchFamily="34" charset="0"/>
              </a:rPr>
              <a:t>c</a:t>
            </a:r>
            <a:r>
              <a:rPr kumimoji="0" lang="es-VE" sz="1000" b="0" i="0" u="none" strike="noStrike" cap="none" normalizeH="0" baseline="0" dirty="0">
                <a:ln>
                  <a:noFill/>
                </a:ln>
                <a:solidFill>
                  <a:srgbClr val="FF0000"/>
                </a:solidFill>
                <a:effectLst/>
                <a:latin typeface="Arial" pitchFamily="34" charset="0"/>
                <a:ea typeface="Calibri" pitchFamily="34" charset="0"/>
                <a:cs typeface="Arial" pitchFamily="34" charset="0"/>
              </a:rPr>
              <a:t> = 0,48 Hz</a:t>
            </a:r>
            <a:endParaRPr kumimoji="0" lang="es-VE" sz="1000" b="0" i="0" u="none" strike="noStrike" cap="none" normalizeH="0" baseline="0" dirty="0">
              <a:ln>
                <a:noFill/>
              </a:ln>
              <a:solidFill>
                <a:srgbClr val="FF0000"/>
              </a:solidFill>
              <a:effectLst/>
              <a:latin typeface="Arial" pitchFamily="34" charset="0"/>
              <a:cs typeface="Arial" pitchFamily="34" charset="0"/>
            </a:endParaRPr>
          </a:p>
        </p:txBody>
      </p:sp>
      <p:pic>
        <p:nvPicPr>
          <p:cNvPr id="16" name="Picture 15"/>
          <p:cNvPicPr/>
          <p:nvPr/>
        </p:nvPicPr>
        <p:blipFill>
          <a:blip r:embed="rId6" cstate="print"/>
          <a:stretch>
            <a:fillRect/>
          </a:stretch>
        </p:blipFill>
        <p:spPr>
          <a:xfrm>
            <a:off x="5200650" y="1066800"/>
            <a:ext cx="3409950" cy="1457325"/>
          </a:xfrm>
          <a:prstGeom prst="rect">
            <a:avLst/>
          </a:prstGeom>
          <a:ln>
            <a:solidFill>
              <a:schemeClr val="tx1"/>
            </a:solidFill>
          </a:ln>
        </p:spPr>
      </p:pic>
      <p:pic>
        <p:nvPicPr>
          <p:cNvPr id="17" name="Picture 16"/>
          <p:cNvPicPr/>
          <p:nvPr/>
        </p:nvPicPr>
        <p:blipFill>
          <a:blip r:embed="rId7" cstate="print"/>
          <a:stretch>
            <a:fillRect/>
          </a:stretch>
        </p:blipFill>
        <p:spPr>
          <a:xfrm>
            <a:off x="4648200" y="2895600"/>
            <a:ext cx="2057400" cy="952500"/>
          </a:xfrm>
          <a:prstGeom prst="rect">
            <a:avLst/>
          </a:prstGeom>
          <a:ln>
            <a:solidFill>
              <a:schemeClr val="tx1"/>
            </a:solidFill>
          </a:ln>
        </p:spPr>
      </p:pic>
      <p:sp>
        <p:nvSpPr>
          <p:cNvPr id="1028" name="Rectangle 4"/>
          <p:cNvSpPr>
            <a:spLocks noChangeArrowheads="1"/>
          </p:cNvSpPr>
          <p:nvPr/>
        </p:nvSpPr>
        <p:spPr bwMode="auto">
          <a:xfrm>
            <a:off x="6705600" y="2819400"/>
            <a:ext cx="2514600"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Tanto </a:t>
            </a:r>
            <a:r>
              <a:rPr kumimoji="0" lang="es-VE" sz="1000" b="0" i="0" u="none" strike="noStrike" cap="none" normalizeH="0" baseline="0" dirty="0" err="1">
                <a:ln>
                  <a:noFill/>
                </a:ln>
                <a:solidFill>
                  <a:schemeClr val="tx1"/>
                </a:solidFill>
                <a:effectLst/>
                <a:latin typeface="Arial" pitchFamily="34" charset="0"/>
                <a:ea typeface="Calibri" pitchFamily="34" charset="0"/>
                <a:cs typeface="Arial" pitchFamily="34" charset="0"/>
              </a:rPr>
              <a:t>Sparkfun</a:t>
            </a: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 como MIKROE emplean:</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R1 = R2 = R3 = 1 MΩ</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R4 = 100 </a:t>
            </a:r>
            <a:r>
              <a:rPr kumimoji="0" lang="es-VE" sz="1000" b="0" i="0" u="none" strike="noStrike" cap="none" normalizeH="0" baseline="0" dirty="0" err="1">
                <a:ln>
                  <a:noFill/>
                </a:ln>
                <a:solidFill>
                  <a:schemeClr val="tx1"/>
                </a:solidFill>
                <a:effectLst/>
                <a:latin typeface="Arial" pitchFamily="34" charset="0"/>
                <a:ea typeface="Calibri" pitchFamily="34" charset="0"/>
                <a:cs typeface="Arial" pitchFamily="34" charset="0"/>
              </a:rPr>
              <a:t>kΩ</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C1 = 1,5 </a:t>
            </a:r>
            <a:r>
              <a:rPr kumimoji="0" lang="es-VE" sz="1000" b="0" i="0" u="none" strike="noStrike" cap="none" normalizeH="0" baseline="0" dirty="0" err="1">
                <a:ln>
                  <a:noFill/>
                </a:ln>
                <a:solidFill>
                  <a:schemeClr val="tx1"/>
                </a:solidFill>
                <a:effectLst/>
                <a:latin typeface="Arial" pitchFamily="34" charset="0"/>
                <a:ea typeface="Calibri" pitchFamily="34" charset="0"/>
                <a:cs typeface="Arial" pitchFamily="34" charset="0"/>
              </a:rPr>
              <a:t>nF</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C2 = 10 </a:t>
            </a:r>
            <a:r>
              <a:rPr kumimoji="0" lang="es-VE" sz="1000" b="0" i="0" u="none" strike="noStrike" cap="none" normalizeH="0" baseline="0" dirty="0" err="1">
                <a:ln>
                  <a:noFill/>
                </a:ln>
                <a:solidFill>
                  <a:schemeClr val="tx1"/>
                </a:solidFill>
                <a:effectLst/>
                <a:latin typeface="Arial" pitchFamily="34" charset="0"/>
                <a:ea typeface="Calibri" pitchFamily="34" charset="0"/>
                <a:cs typeface="Arial" pitchFamily="34" charset="0"/>
              </a:rPr>
              <a:t>nF</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VE" sz="1000" dirty="0" err="1">
                <a:solidFill>
                  <a:srgbClr val="FF0000"/>
                </a:solidFill>
                <a:latin typeface="Arial" pitchFamily="34" charset="0"/>
                <a:ea typeface="Calibri" pitchFamily="34" charset="0"/>
                <a:cs typeface="Arial" pitchFamily="34" charset="0"/>
              </a:rPr>
              <a:t>f</a:t>
            </a:r>
            <a:r>
              <a:rPr kumimoji="0" lang="es-VE" sz="1000" b="0" i="0" u="none" strike="noStrike" cap="none" normalizeH="0" baseline="0" dirty="0" err="1">
                <a:ln>
                  <a:noFill/>
                </a:ln>
                <a:solidFill>
                  <a:srgbClr val="FF0000"/>
                </a:solidFill>
                <a:effectLst/>
                <a:latin typeface="Arial" pitchFamily="34" charset="0"/>
                <a:ea typeface="Calibri" pitchFamily="34" charset="0"/>
                <a:cs typeface="Arial" pitchFamily="34" charset="0"/>
              </a:rPr>
              <a:t>c</a:t>
            </a:r>
            <a:r>
              <a:rPr kumimoji="0" lang="es-VE" sz="1000" b="0" i="0" u="none" strike="noStrike" cap="none" normalizeH="0" baseline="0" dirty="0">
                <a:ln>
                  <a:noFill/>
                </a:ln>
                <a:solidFill>
                  <a:srgbClr val="FF0000"/>
                </a:solidFill>
                <a:effectLst/>
                <a:latin typeface="Arial" pitchFamily="34" charset="0"/>
                <a:ea typeface="Calibri" pitchFamily="34" charset="0"/>
                <a:cs typeface="Arial" pitchFamily="34" charset="0"/>
              </a:rPr>
              <a:t> = 41 Hz</a:t>
            </a:r>
            <a:endParaRPr kumimoji="0" lang="es-VE" sz="1000" b="0" i="0" u="none" strike="noStrike" cap="none" normalizeH="0" baseline="0" dirty="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VE" sz="1000" dirty="0" err="1">
                <a:latin typeface="Arial" pitchFamily="34" charset="0"/>
                <a:ea typeface="Calibri" pitchFamily="34" charset="0"/>
                <a:cs typeface="Arial" pitchFamily="34" charset="0"/>
              </a:rPr>
              <a:t>Gain</a:t>
            </a:r>
            <a:r>
              <a:rPr lang="es-VE" sz="600" dirty="0" err="1">
                <a:latin typeface="Arial" pitchFamily="34" charset="0"/>
                <a:ea typeface="Calibri" pitchFamily="34" charset="0"/>
                <a:cs typeface="Arial" pitchFamily="34" charset="0"/>
              </a:rPr>
              <a:t>LP</a:t>
            </a:r>
            <a:r>
              <a:rPr kumimoji="0" lang="es-VE" sz="800" b="0" i="0" u="none" strike="noStrike" cap="none" normalizeH="0" baseline="0" dirty="0">
                <a:ln>
                  <a:noFill/>
                </a:ln>
                <a:solidFill>
                  <a:schemeClr val="tx1"/>
                </a:solidFill>
                <a:effectLst/>
                <a:latin typeface="Arial" pitchFamily="34" charset="0"/>
                <a:ea typeface="Calibri" pitchFamily="34" charset="0"/>
                <a:cs typeface="Arial" pitchFamily="34" charset="0"/>
              </a:rPr>
              <a:t> </a:t>
            </a: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 11</a:t>
            </a:r>
            <a:endParaRPr kumimoji="0" lang="es-VE"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Q = 0,77</a:t>
            </a:r>
            <a:endParaRPr kumimoji="0" lang="es-VE" sz="10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18"/>
          <p:cNvSpPr/>
          <p:nvPr/>
        </p:nvSpPr>
        <p:spPr>
          <a:xfrm>
            <a:off x="5460893" y="2514600"/>
            <a:ext cx="2768707" cy="246221"/>
          </a:xfrm>
          <a:prstGeom prst="rect">
            <a:avLst/>
          </a:prstGeom>
        </p:spPr>
        <p:txBody>
          <a:bodyPr wrap="none">
            <a:spAutoFit/>
          </a:bodyPr>
          <a:lstStyle/>
          <a:p>
            <a:pPr algn="ctr" fontAlgn="base">
              <a:spcBef>
                <a:spcPct val="0"/>
              </a:spcBef>
              <a:spcAft>
                <a:spcPct val="0"/>
              </a:spcAft>
            </a:pPr>
            <a:r>
              <a:rPr lang="es-VE" sz="1000" dirty="0">
                <a:latin typeface="Arial" pitchFamily="34" charset="0"/>
                <a:ea typeface="Calibri" pitchFamily="34" charset="0"/>
                <a:cs typeface="Arial" pitchFamily="34" charset="0"/>
              </a:rPr>
              <a:t>Filtro pasa bajo de  dos polos para el AD8232</a:t>
            </a:r>
          </a:p>
        </p:txBody>
      </p:sp>
      <p:sp>
        <p:nvSpPr>
          <p:cNvPr id="20" name="Rectangle 19"/>
          <p:cNvSpPr/>
          <p:nvPr/>
        </p:nvSpPr>
        <p:spPr>
          <a:xfrm>
            <a:off x="4800600" y="3886200"/>
            <a:ext cx="1787669" cy="246221"/>
          </a:xfrm>
          <a:prstGeom prst="rect">
            <a:avLst/>
          </a:prstGeom>
        </p:spPr>
        <p:txBody>
          <a:bodyPr wrap="none">
            <a:spAutoFit/>
          </a:bodyPr>
          <a:lstStyle/>
          <a:p>
            <a:r>
              <a:rPr lang="es-VE" sz="1000" dirty="0">
                <a:latin typeface="Arial" pitchFamily="34" charset="0"/>
                <a:ea typeface="Calibri" pitchFamily="34" charset="0"/>
                <a:cs typeface="Arial" pitchFamily="34" charset="0"/>
              </a:rPr>
              <a:t>Formulas del filtro pasa bajo</a:t>
            </a:r>
            <a:endParaRPr lang="es-VE" dirty="0"/>
          </a:p>
        </p:txBody>
      </p:sp>
      <p:pic>
        <p:nvPicPr>
          <p:cNvPr id="21" name="Picture 2"/>
          <p:cNvPicPr>
            <a:picLocks noChangeAspect="1" noChangeArrowheads="1"/>
          </p:cNvPicPr>
          <p:nvPr/>
        </p:nvPicPr>
        <p:blipFill>
          <a:blip r:embed="rId8" cstate="print"/>
          <a:srcRect/>
          <a:stretch>
            <a:fillRect/>
          </a:stretch>
        </p:blipFill>
        <p:spPr bwMode="auto">
          <a:xfrm>
            <a:off x="5020733" y="4343400"/>
            <a:ext cx="2980267" cy="2438400"/>
          </a:xfrm>
          <a:prstGeom prst="rect">
            <a:avLst/>
          </a:prstGeom>
          <a:noFill/>
          <a:ln w="9525">
            <a:noFill/>
            <a:miter lim="800000"/>
            <a:headEnd/>
            <a:tailEnd/>
          </a:ln>
        </p:spPr>
      </p:pic>
      <p:sp>
        <p:nvSpPr>
          <p:cNvPr id="18" name="Rectangle 17"/>
          <p:cNvSpPr/>
          <p:nvPr/>
        </p:nvSpPr>
        <p:spPr>
          <a:xfrm>
            <a:off x="2514600" y="1143000"/>
            <a:ext cx="1348446" cy="276999"/>
          </a:xfrm>
          <a:prstGeom prst="rect">
            <a:avLst/>
          </a:prstGeom>
        </p:spPr>
        <p:txBody>
          <a:bodyPr wrap="none">
            <a:spAutoFit/>
          </a:bodyPr>
          <a:lstStyle/>
          <a:p>
            <a:r>
              <a:rPr lang="en-US" sz="1200" b="1" dirty="0">
                <a:latin typeface="Arial" pitchFamily="34" charset="0"/>
                <a:cs typeface="Arial" pitchFamily="34" charset="0"/>
              </a:rPr>
              <a:t>MIKROE ECG 5 </a:t>
            </a:r>
            <a:endParaRPr lang="es-VE" sz="1200" b="1" dirty="0"/>
          </a:p>
        </p:txBody>
      </p:sp>
      <p:sp>
        <p:nvSpPr>
          <p:cNvPr id="23" name="Rectangle 22"/>
          <p:cNvSpPr/>
          <p:nvPr/>
        </p:nvSpPr>
        <p:spPr>
          <a:xfrm>
            <a:off x="2514600" y="1323201"/>
            <a:ext cx="1536703" cy="276999"/>
          </a:xfrm>
          <a:prstGeom prst="rect">
            <a:avLst/>
          </a:prstGeom>
        </p:spPr>
        <p:txBody>
          <a:bodyPr wrap="none">
            <a:spAutoFit/>
          </a:bodyPr>
          <a:lstStyle/>
          <a:p>
            <a:r>
              <a:rPr lang="en-US" sz="1200" b="1" dirty="0" err="1">
                <a:latin typeface="Arial" pitchFamily="34" charset="0"/>
                <a:cs typeface="Arial" pitchFamily="34" charset="0"/>
              </a:rPr>
              <a:t>SparkFun</a:t>
            </a:r>
            <a:r>
              <a:rPr lang="en-US" sz="1200" b="1" dirty="0">
                <a:latin typeface="Arial" pitchFamily="34" charset="0"/>
                <a:cs typeface="Arial" pitchFamily="34" charset="0"/>
              </a:rPr>
              <a:t> AD8232 </a:t>
            </a:r>
            <a:endParaRPr lang="es-VE" sz="1200" dirty="0"/>
          </a:p>
        </p:txBody>
      </p:sp>
      <p:sp>
        <p:nvSpPr>
          <p:cNvPr id="24" name="TextBox 23"/>
          <p:cNvSpPr txBox="1"/>
          <p:nvPr/>
        </p:nvSpPr>
        <p:spPr>
          <a:xfrm>
            <a:off x="2514600" y="914400"/>
            <a:ext cx="2779928" cy="307777"/>
          </a:xfrm>
          <a:prstGeom prst="rect">
            <a:avLst/>
          </a:prstGeom>
          <a:noFill/>
        </p:spPr>
        <p:txBody>
          <a:bodyPr wrap="none" rtlCol="0">
            <a:spAutoFit/>
          </a:bodyPr>
          <a:lstStyle/>
          <a:p>
            <a:r>
              <a:rPr lang="es-VE" sz="1400" b="1" dirty="0" err="1">
                <a:latin typeface="Arial" pitchFamily="34" charset="0"/>
                <a:cs typeface="Arial" pitchFamily="34" charset="0"/>
              </a:rPr>
              <a:t>Cardiac</a:t>
            </a:r>
            <a:r>
              <a:rPr lang="es-VE" sz="1400" b="1" dirty="0">
                <a:latin typeface="Arial" pitchFamily="34" charset="0"/>
                <a:cs typeface="Arial" pitchFamily="34" charset="0"/>
              </a:rPr>
              <a:t> monitor </a:t>
            </a:r>
            <a:r>
              <a:rPr lang="es-VE" sz="1400" b="1" dirty="0" err="1">
                <a:latin typeface="Arial" pitchFamily="34" charset="0"/>
                <a:cs typeface="Arial" pitchFamily="34" charset="0"/>
              </a:rPr>
              <a:t>Configuration</a:t>
            </a:r>
            <a:endParaRPr lang="es-VE" sz="1400" b="1" dirty="0">
              <a:latin typeface="Arial" pitchFamily="34" charset="0"/>
              <a:cs typeface="Arial" pitchFamily="34" charset="0"/>
            </a:endParaRPr>
          </a:p>
        </p:txBody>
      </p:sp>
      <p:sp>
        <p:nvSpPr>
          <p:cNvPr id="2" name="TextBox 1">
            <a:extLst>
              <a:ext uri="{FF2B5EF4-FFF2-40B4-BE49-F238E27FC236}">
                <a16:creationId xmlns:a16="http://schemas.microsoft.com/office/drawing/2014/main" id="{B151AEDB-2BDD-4B58-A432-55316F462BFB}"/>
              </a:ext>
            </a:extLst>
          </p:cNvPr>
          <p:cNvSpPr txBox="1"/>
          <p:nvPr/>
        </p:nvSpPr>
        <p:spPr>
          <a:xfrm>
            <a:off x="2123728" y="5229200"/>
            <a:ext cx="1850186" cy="116955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INA DC Gain = </a:t>
            </a:r>
            <a:r>
              <a:rPr lang="en-US" sz="1000" dirty="0" err="1">
                <a:latin typeface="Arial" panose="020B0604020202020204" pitchFamily="34" charset="0"/>
                <a:cs typeface="Arial" panose="020B0604020202020204" pitchFamily="34" charset="0"/>
              </a:rPr>
              <a:t>Gain</a:t>
            </a:r>
            <a:r>
              <a:rPr lang="en-US" sz="600" dirty="0" err="1">
                <a:latin typeface="Arial" panose="020B0604020202020204" pitchFamily="34" charset="0"/>
                <a:cs typeface="Arial" panose="020B0604020202020204" pitchFamily="34" charset="0"/>
              </a:rPr>
              <a:t>INA</a:t>
            </a:r>
            <a:r>
              <a:rPr lang="en-US" sz="6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 100</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n-US" sz="1000" dirty="0">
                <a:solidFill>
                  <a:srgbClr val="FF0000"/>
                </a:solidFill>
                <a:latin typeface="Arial" panose="020B0604020202020204" pitchFamily="34" charset="0"/>
                <a:cs typeface="Arial" panose="020B0604020202020204" pitchFamily="34" charset="0"/>
              </a:rPr>
              <a:t>Total Gain</a:t>
            </a:r>
            <a:r>
              <a:rPr lang="en-US" sz="1000" dirty="0">
                <a:latin typeface="Arial" panose="020B0604020202020204" pitchFamily="34" charset="0"/>
                <a:cs typeface="Arial" panose="020B0604020202020204" pitchFamily="34" charset="0"/>
              </a:rPr>
              <a:t> = </a:t>
            </a:r>
            <a:r>
              <a:rPr lang="en-US" sz="1000" dirty="0" err="1">
                <a:latin typeface="Arial" panose="020B0604020202020204" pitchFamily="34" charset="0"/>
                <a:cs typeface="Arial" panose="020B0604020202020204" pitchFamily="34" charset="0"/>
              </a:rPr>
              <a:t>Gain</a:t>
            </a:r>
            <a:r>
              <a:rPr lang="en-US" sz="600" dirty="0" err="1">
                <a:latin typeface="Arial" panose="020B0604020202020204" pitchFamily="34" charset="0"/>
                <a:cs typeface="Arial" panose="020B0604020202020204" pitchFamily="34" charset="0"/>
              </a:rPr>
              <a:t>INA</a:t>
            </a:r>
            <a:r>
              <a:rPr lang="en-US" sz="1000" dirty="0">
                <a:latin typeface="Arial" panose="020B0604020202020204" pitchFamily="34" charset="0"/>
                <a:cs typeface="Arial" panose="020B0604020202020204" pitchFamily="34" charset="0"/>
              </a:rPr>
              <a:t> x </a:t>
            </a:r>
            <a:r>
              <a:rPr lang="en-US" sz="1000" dirty="0" err="1">
                <a:latin typeface="Arial" panose="020B0604020202020204" pitchFamily="34" charset="0"/>
                <a:cs typeface="Arial" panose="020B0604020202020204" pitchFamily="34" charset="0"/>
              </a:rPr>
              <a:t>Gain</a:t>
            </a:r>
            <a:r>
              <a:rPr lang="en-US" sz="600" dirty="0" err="1">
                <a:latin typeface="Arial" panose="020B0604020202020204" pitchFamily="34" charset="0"/>
                <a:cs typeface="Arial" panose="020B0604020202020204" pitchFamily="34" charset="0"/>
              </a:rPr>
              <a:t>LP</a:t>
            </a:r>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                  = 100 x 11 = 1100</a:t>
            </a:r>
          </a:p>
          <a:p>
            <a:r>
              <a:rPr lang="en-US" sz="1000" dirty="0">
                <a:latin typeface="Arial" panose="020B0604020202020204" pitchFamily="34" charset="0"/>
                <a:cs typeface="Arial" panose="020B0604020202020204" pitchFamily="34" charset="0"/>
              </a:rPr>
              <a:t>                  </a:t>
            </a:r>
            <a:r>
              <a:rPr lang="en-US" sz="1000" dirty="0">
                <a:solidFill>
                  <a:srgbClr val="FF0000"/>
                </a:solidFill>
                <a:latin typeface="Arial" panose="020B0604020202020204" pitchFamily="34" charset="0"/>
                <a:cs typeface="Arial" panose="020B0604020202020204" pitchFamily="34" charset="0"/>
              </a:rPr>
              <a:t>= 60.83 dB</a:t>
            </a:r>
            <a:endParaRPr lang="es-VE" sz="1000" dirty="0">
              <a:solidFill>
                <a:srgbClr val="FF0000"/>
              </a:solidFill>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3220ADC-C5A2-0C9C-9164-B7BC90719437}"/>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114800" y="1597200"/>
            <a:ext cx="4419600" cy="13746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52400" y="2057400"/>
            <a:ext cx="3052093" cy="25914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343400" y="3040534"/>
            <a:ext cx="3966834" cy="377936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1371600" y="4724400"/>
            <a:ext cx="1704457" cy="2009001"/>
          </a:xfrm>
          <a:prstGeom prst="rect">
            <a:avLst/>
          </a:prstGeom>
          <a:noFill/>
          <a:ln w="9525">
            <a:noFill/>
            <a:miter lim="800000"/>
            <a:headEnd/>
            <a:tailEnd/>
          </a:ln>
        </p:spPr>
      </p:pic>
      <p:sp>
        <p:nvSpPr>
          <p:cNvPr id="8" name="TextBox 7"/>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12" name="Rectangle 11"/>
          <p:cNvSpPr/>
          <p:nvPr/>
        </p:nvSpPr>
        <p:spPr>
          <a:xfrm>
            <a:off x="3060041" y="1110734"/>
            <a:ext cx="3035959" cy="461665"/>
          </a:xfrm>
          <a:prstGeom prst="rect">
            <a:avLst/>
          </a:prstGeom>
        </p:spPr>
        <p:txBody>
          <a:bodyPr wrap="none">
            <a:spAutoFit/>
          </a:bodyPr>
          <a:lstStyle/>
          <a:p>
            <a:r>
              <a:rPr lang="es-VE" sz="1200" dirty="0">
                <a:latin typeface="Arial" pitchFamily="34" charset="0"/>
                <a:cs typeface="Arial" pitchFamily="34" charset="0"/>
                <a:hlinkClick r:id="rId6"/>
              </a:rPr>
              <a:t>https://www.sparkfun.com/products/12650</a:t>
            </a:r>
            <a:endParaRPr lang="es-VE" sz="1200" dirty="0">
              <a:latin typeface="Arial" pitchFamily="34" charset="0"/>
              <a:cs typeface="Arial" pitchFamily="34" charset="0"/>
            </a:endParaRPr>
          </a:p>
          <a:p>
            <a:endParaRPr lang="es-VE" sz="1200" dirty="0">
              <a:latin typeface="Arial" pitchFamily="34" charset="0"/>
              <a:cs typeface="Arial" pitchFamily="34" charset="0"/>
            </a:endParaRPr>
          </a:p>
        </p:txBody>
      </p:sp>
      <p:sp>
        <p:nvSpPr>
          <p:cNvPr id="13" name="Rectangle 12"/>
          <p:cNvSpPr/>
          <p:nvPr/>
        </p:nvSpPr>
        <p:spPr>
          <a:xfrm>
            <a:off x="2514600" y="1290935"/>
            <a:ext cx="4114800" cy="276999"/>
          </a:xfrm>
          <a:prstGeom prst="rect">
            <a:avLst/>
          </a:prstGeom>
        </p:spPr>
        <p:txBody>
          <a:bodyPr wrap="square">
            <a:spAutoFit/>
          </a:bodyPr>
          <a:lstStyle/>
          <a:p>
            <a:r>
              <a:rPr lang="es-VE" sz="1200" dirty="0">
                <a:latin typeface="Arial" pitchFamily="34" charset="0"/>
                <a:cs typeface="Arial" pitchFamily="34" charset="0"/>
                <a:hlinkClick r:id="rId7"/>
              </a:rPr>
              <a:t>https://github.com/sparkfun/AD8232_Heart_Rate_Monitor</a:t>
            </a:r>
            <a:endParaRPr lang="es-VE" sz="1200" dirty="0">
              <a:latin typeface="Arial" pitchFamily="34" charset="0"/>
              <a:cs typeface="Arial" pitchFamily="34" charset="0"/>
            </a:endParaRPr>
          </a:p>
        </p:txBody>
      </p:sp>
      <p:sp>
        <p:nvSpPr>
          <p:cNvPr id="14" name="Rectangle 13"/>
          <p:cNvSpPr/>
          <p:nvPr/>
        </p:nvSpPr>
        <p:spPr>
          <a:xfrm>
            <a:off x="685800" y="1534180"/>
            <a:ext cx="2971800" cy="523220"/>
          </a:xfrm>
          <a:prstGeom prst="rect">
            <a:avLst/>
          </a:prstGeom>
        </p:spPr>
        <p:txBody>
          <a:bodyPr wrap="square">
            <a:spAutoFit/>
          </a:bodyPr>
          <a:lstStyle/>
          <a:p>
            <a:r>
              <a:rPr lang="en-US" sz="1400" b="1" dirty="0" err="1">
                <a:latin typeface="Arial" pitchFamily="34" charset="0"/>
                <a:cs typeface="Arial" pitchFamily="34" charset="0"/>
              </a:rPr>
              <a:t>SparkFun</a:t>
            </a:r>
            <a:r>
              <a:rPr lang="en-US" sz="1400" b="1" dirty="0">
                <a:latin typeface="Arial" pitchFamily="34" charset="0"/>
                <a:cs typeface="Arial" pitchFamily="34" charset="0"/>
              </a:rPr>
              <a:t> AD8232</a:t>
            </a:r>
          </a:p>
          <a:p>
            <a:r>
              <a:rPr lang="en-US" sz="1400" b="1" dirty="0">
                <a:latin typeface="Arial" pitchFamily="34" charset="0"/>
                <a:cs typeface="Arial" pitchFamily="34" charset="0"/>
              </a:rPr>
              <a:t> Single Lead Heart Rate Monitor</a:t>
            </a:r>
          </a:p>
        </p:txBody>
      </p:sp>
      <p:sp>
        <p:nvSpPr>
          <p:cNvPr id="2" name="TextBox 4">
            <a:extLst>
              <a:ext uri="{FF2B5EF4-FFF2-40B4-BE49-F238E27FC236}">
                <a16:creationId xmlns:a16="http://schemas.microsoft.com/office/drawing/2014/main" id="{02B7BB3B-B5AD-9EEB-2319-657B2A16E73B}"/>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
        <p:nvSpPr>
          <p:cNvPr id="3" name="TextBox 7">
            <a:extLst>
              <a:ext uri="{FF2B5EF4-FFF2-40B4-BE49-F238E27FC236}">
                <a16:creationId xmlns:a16="http://schemas.microsoft.com/office/drawing/2014/main" id="{6B946A1D-9BC4-CD84-A3EF-00DF5357AD60}"/>
              </a:ext>
            </a:extLst>
          </p:cNvPr>
          <p:cNvSpPr txBox="1"/>
          <p:nvPr/>
        </p:nvSpPr>
        <p:spPr>
          <a:xfrm>
            <a:off x="3200400" y="908720"/>
            <a:ext cx="2803376" cy="338554"/>
          </a:xfrm>
          <a:prstGeom prst="rect">
            <a:avLst/>
          </a:prstGeom>
          <a:noFill/>
        </p:spPr>
        <p:txBody>
          <a:bodyPr wrap="square" rtlCol="0">
            <a:spAutoFit/>
          </a:bodyPr>
          <a:lstStyle/>
          <a:p>
            <a:r>
              <a:rPr lang="en-US" sz="1600" b="1" dirty="0">
                <a:latin typeface="Arial" pitchFamily="34" charset="0"/>
                <a:cs typeface="Arial" pitchFamily="34" charset="0"/>
              </a:rPr>
              <a:t>OEM example with AD8232</a:t>
            </a:r>
            <a:endParaRPr lang="es-VE" sz="1600" b="1" dirty="0">
              <a:latin typeface="Arial" pitchFamily="34" charset="0"/>
              <a:cs typeface="Arial"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990600" y="1498481"/>
            <a:ext cx="7162800" cy="5359519"/>
          </a:xfrm>
          <a:prstGeom prst="rect">
            <a:avLst/>
          </a:prstGeom>
          <a:noFill/>
          <a:ln w="9525">
            <a:noFill/>
            <a:miter lim="800000"/>
            <a:headEnd/>
            <a:tailEnd/>
          </a:ln>
        </p:spPr>
      </p:pic>
      <p:sp>
        <p:nvSpPr>
          <p:cNvPr id="11" name="TextBox 10"/>
          <p:cNvSpPr txBox="1"/>
          <p:nvPr/>
        </p:nvSpPr>
        <p:spPr>
          <a:xfrm>
            <a:off x="1981200"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13" name="TextBox 12"/>
          <p:cNvSpPr txBox="1"/>
          <p:nvPr/>
        </p:nvSpPr>
        <p:spPr>
          <a:xfrm>
            <a:off x="1524000" y="1185446"/>
            <a:ext cx="6096000" cy="338554"/>
          </a:xfrm>
          <a:prstGeom prst="rect">
            <a:avLst/>
          </a:prstGeom>
          <a:noFill/>
        </p:spPr>
        <p:txBody>
          <a:bodyPr wrap="square" rtlCol="0">
            <a:spAutoFit/>
          </a:bodyPr>
          <a:lstStyle/>
          <a:p>
            <a:r>
              <a:rPr lang="en-US" sz="1600" b="1" dirty="0" err="1">
                <a:latin typeface="Arial" pitchFamily="34" charset="0"/>
                <a:cs typeface="Arial" pitchFamily="34" charset="0"/>
              </a:rPr>
              <a:t>SparkFun</a:t>
            </a:r>
            <a:r>
              <a:rPr lang="en-US" sz="1600" b="1" dirty="0">
                <a:latin typeface="Arial" pitchFamily="34" charset="0"/>
                <a:cs typeface="Arial" pitchFamily="34" charset="0"/>
              </a:rPr>
              <a:t> AD8232 Single Lead Heart Rate Monitor </a:t>
            </a:r>
            <a:r>
              <a:rPr lang="es-VE" sz="1600" b="1" dirty="0" err="1">
                <a:latin typeface="Arial" pitchFamily="34" charset="0"/>
                <a:cs typeface="Arial" pitchFamily="34" charset="0"/>
              </a:rPr>
              <a:t>Schematic</a:t>
            </a:r>
            <a:endParaRPr lang="es-VE" sz="1600" b="1" dirty="0">
              <a:latin typeface="Arial" pitchFamily="34" charset="0"/>
              <a:cs typeface="Arial" pitchFamily="34" charset="0"/>
            </a:endParaRPr>
          </a:p>
        </p:txBody>
      </p:sp>
      <p:sp>
        <p:nvSpPr>
          <p:cNvPr id="3" name="TextBox 4">
            <a:extLst>
              <a:ext uri="{FF2B5EF4-FFF2-40B4-BE49-F238E27FC236}">
                <a16:creationId xmlns:a16="http://schemas.microsoft.com/office/drawing/2014/main" id="{E4AB4BB6-78F6-F167-A385-028323E7FF9F}"/>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
        <p:nvSpPr>
          <p:cNvPr id="4" name="TextBox 7">
            <a:extLst>
              <a:ext uri="{FF2B5EF4-FFF2-40B4-BE49-F238E27FC236}">
                <a16:creationId xmlns:a16="http://schemas.microsoft.com/office/drawing/2014/main" id="{B5047669-DAE3-5248-B26D-70DF8F8375A2}"/>
              </a:ext>
            </a:extLst>
          </p:cNvPr>
          <p:cNvSpPr txBox="1"/>
          <p:nvPr/>
        </p:nvSpPr>
        <p:spPr>
          <a:xfrm>
            <a:off x="3200400" y="908720"/>
            <a:ext cx="2803376" cy="338554"/>
          </a:xfrm>
          <a:prstGeom prst="rect">
            <a:avLst/>
          </a:prstGeom>
          <a:noFill/>
        </p:spPr>
        <p:txBody>
          <a:bodyPr wrap="square" rtlCol="0">
            <a:spAutoFit/>
          </a:bodyPr>
          <a:lstStyle/>
          <a:p>
            <a:r>
              <a:rPr lang="en-US" sz="1600" b="1" dirty="0">
                <a:latin typeface="Arial" pitchFamily="34" charset="0"/>
                <a:cs typeface="Arial" pitchFamily="34" charset="0"/>
              </a:rPr>
              <a:t>OEM example with AD8232</a:t>
            </a:r>
            <a:endParaRPr lang="es-VE" sz="1600" b="1" dirty="0">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52412" y="2418010"/>
            <a:ext cx="4267200" cy="361131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672012" y="2395706"/>
            <a:ext cx="4243388" cy="3621444"/>
          </a:xfrm>
          <a:prstGeom prst="rect">
            <a:avLst/>
          </a:prstGeom>
          <a:noFill/>
          <a:ln w="9525">
            <a:noFill/>
            <a:miter lim="800000"/>
            <a:headEnd/>
            <a:tailEnd/>
          </a:ln>
        </p:spPr>
      </p:pic>
      <p:sp>
        <p:nvSpPr>
          <p:cNvPr id="6" name="Rectangle 5"/>
          <p:cNvSpPr/>
          <p:nvPr/>
        </p:nvSpPr>
        <p:spPr>
          <a:xfrm>
            <a:off x="609600" y="1932801"/>
            <a:ext cx="7924800" cy="276999"/>
          </a:xfrm>
          <a:prstGeom prst="rect">
            <a:avLst/>
          </a:prstGeom>
        </p:spPr>
        <p:txBody>
          <a:bodyPr wrap="square">
            <a:spAutoFit/>
          </a:bodyPr>
          <a:lstStyle/>
          <a:p>
            <a:r>
              <a:rPr lang="es-VE" sz="1200" dirty="0">
                <a:latin typeface="Arial" pitchFamily="34" charset="0"/>
                <a:cs typeface="Arial" pitchFamily="34" charset="0"/>
                <a:hlinkClick r:id="rId4"/>
              </a:rPr>
              <a:t>https://easyeda.com/Sungchankim/Single_Lead_Heart_Rate_Monitor_AD8232_Open_hardware-2c0cavtPN_copy</a:t>
            </a:r>
            <a:endParaRPr lang="es-VE" sz="1200" dirty="0">
              <a:latin typeface="Arial" pitchFamily="34" charset="0"/>
              <a:cs typeface="Arial" pitchFamily="34" charset="0"/>
            </a:endParaRPr>
          </a:p>
        </p:txBody>
      </p:sp>
      <p:sp>
        <p:nvSpPr>
          <p:cNvPr id="7" name="Rectangle 6"/>
          <p:cNvSpPr/>
          <p:nvPr/>
        </p:nvSpPr>
        <p:spPr>
          <a:xfrm>
            <a:off x="2971800" y="1551801"/>
            <a:ext cx="3200400" cy="369332"/>
          </a:xfrm>
          <a:prstGeom prst="rect">
            <a:avLst/>
          </a:prstGeom>
        </p:spPr>
        <p:txBody>
          <a:bodyPr wrap="square">
            <a:spAutoFit/>
          </a:bodyPr>
          <a:lstStyle/>
          <a:p>
            <a:r>
              <a:rPr lang="en-US" b="1" dirty="0" err="1"/>
              <a:t>EasyEDA</a:t>
            </a:r>
            <a:r>
              <a:rPr lang="en-US" b="1" dirty="0"/>
              <a:t> (Open </a:t>
            </a:r>
            <a:r>
              <a:rPr lang="en-US" b="1" dirty="0" err="1"/>
              <a:t>hardware_Org</a:t>
            </a:r>
            <a:r>
              <a:rPr lang="en-US" b="1" dirty="0"/>
              <a:t>)</a:t>
            </a:r>
          </a:p>
        </p:txBody>
      </p:sp>
      <p:sp>
        <p:nvSpPr>
          <p:cNvPr id="8" name="TextBox 7"/>
          <p:cNvSpPr txBox="1"/>
          <p:nvPr/>
        </p:nvSpPr>
        <p:spPr>
          <a:xfrm>
            <a:off x="1981200"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10" name="TextBox 9"/>
          <p:cNvSpPr txBox="1"/>
          <p:nvPr/>
        </p:nvSpPr>
        <p:spPr>
          <a:xfrm>
            <a:off x="1524000" y="1247001"/>
            <a:ext cx="5486400" cy="338554"/>
          </a:xfrm>
          <a:prstGeom prst="rect">
            <a:avLst/>
          </a:prstGeom>
          <a:noFill/>
        </p:spPr>
        <p:txBody>
          <a:bodyPr wrap="square" rtlCol="0">
            <a:spAutoFit/>
          </a:bodyPr>
          <a:lstStyle/>
          <a:p>
            <a:r>
              <a:rPr lang="en-US" sz="1600" b="1" dirty="0" err="1">
                <a:latin typeface="Arial" pitchFamily="34" charset="0"/>
                <a:cs typeface="Arial" pitchFamily="34" charset="0"/>
              </a:rPr>
              <a:t>SparkFun</a:t>
            </a:r>
            <a:r>
              <a:rPr lang="en-US" sz="1600" b="1" dirty="0">
                <a:latin typeface="Arial" pitchFamily="34" charset="0"/>
                <a:cs typeface="Arial" pitchFamily="34" charset="0"/>
              </a:rPr>
              <a:t> AD8232 Single Lead Heart Rate Monitor </a:t>
            </a:r>
            <a:r>
              <a:rPr lang="es-VE" sz="1600" b="1" dirty="0">
                <a:latin typeface="Arial" pitchFamily="34" charset="0"/>
                <a:cs typeface="Arial" pitchFamily="34" charset="0"/>
              </a:rPr>
              <a:t>PCB</a:t>
            </a:r>
          </a:p>
        </p:txBody>
      </p:sp>
      <p:sp>
        <p:nvSpPr>
          <p:cNvPr id="3" name="TextBox 4">
            <a:extLst>
              <a:ext uri="{FF2B5EF4-FFF2-40B4-BE49-F238E27FC236}">
                <a16:creationId xmlns:a16="http://schemas.microsoft.com/office/drawing/2014/main" id="{D21801CA-310E-8DE4-0191-24BAB3DE3D26}"/>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
        <p:nvSpPr>
          <p:cNvPr id="4" name="TextBox 7">
            <a:extLst>
              <a:ext uri="{FF2B5EF4-FFF2-40B4-BE49-F238E27FC236}">
                <a16:creationId xmlns:a16="http://schemas.microsoft.com/office/drawing/2014/main" id="{039607A4-EF63-4393-0B6B-346A0C79E95B}"/>
              </a:ext>
            </a:extLst>
          </p:cNvPr>
          <p:cNvSpPr txBox="1"/>
          <p:nvPr/>
        </p:nvSpPr>
        <p:spPr>
          <a:xfrm>
            <a:off x="3200400" y="908720"/>
            <a:ext cx="2803376" cy="338554"/>
          </a:xfrm>
          <a:prstGeom prst="rect">
            <a:avLst/>
          </a:prstGeom>
          <a:noFill/>
        </p:spPr>
        <p:txBody>
          <a:bodyPr wrap="square" rtlCol="0">
            <a:spAutoFit/>
          </a:bodyPr>
          <a:lstStyle/>
          <a:p>
            <a:r>
              <a:rPr lang="en-US" sz="1600" b="1" dirty="0">
                <a:latin typeface="Arial" pitchFamily="34" charset="0"/>
                <a:cs typeface="Arial" pitchFamily="34" charset="0"/>
              </a:rPr>
              <a:t>OEM example with AD8232</a:t>
            </a:r>
            <a:endParaRPr lang="es-VE" sz="1600" b="1" dirty="0">
              <a:latin typeface="Arial" pitchFamily="34" charset="0"/>
              <a:cs typeface="Arial"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srcRect/>
          <a:stretch>
            <a:fillRect/>
          </a:stretch>
        </p:blipFill>
        <p:spPr bwMode="auto">
          <a:xfrm>
            <a:off x="4572000" y="1981200"/>
            <a:ext cx="4514850" cy="3724275"/>
          </a:xfrm>
          <a:prstGeom prst="rect">
            <a:avLst/>
          </a:prstGeom>
          <a:noFill/>
          <a:ln w="9525">
            <a:noFill/>
            <a:miter lim="800000"/>
            <a:headEnd/>
            <a:tailEnd/>
          </a:ln>
        </p:spPr>
      </p:pic>
      <p:pic>
        <p:nvPicPr>
          <p:cNvPr id="2054" name="Picture 6"/>
          <p:cNvPicPr>
            <a:picLocks noChangeAspect="1" noChangeArrowheads="1"/>
          </p:cNvPicPr>
          <p:nvPr/>
        </p:nvPicPr>
        <p:blipFill>
          <a:blip r:embed="rId3" cstate="print"/>
          <a:srcRect/>
          <a:stretch>
            <a:fillRect/>
          </a:stretch>
        </p:blipFill>
        <p:spPr bwMode="auto">
          <a:xfrm>
            <a:off x="2346906" y="2133600"/>
            <a:ext cx="2148894" cy="2542858"/>
          </a:xfrm>
          <a:prstGeom prst="rect">
            <a:avLst/>
          </a:prstGeom>
          <a:noFill/>
          <a:ln w="9525">
            <a:noFill/>
            <a:miter lim="800000"/>
            <a:headEnd/>
            <a:tailEnd/>
          </a:ln>
        </p:spPr>
      </p:pic>
      <p:pic>
        <p:nvPicPr>
          <p:cNvPr id="2055" name="Picture 7"/>
          <p:cNvPicPr>
            <a:picLocks noChangeAspect="1" noChangeArrowheads="1"/>
          </p:cNvPicPr>
          <p:nvPr/>
        </p:nvPicPr>
        <p:blipFill>
          <a:blip r:embed="rId4" cstate="print"/>
          <a:srcRect/>
          <a:stretch>
            <a:fillRect/>
          </a:stretch>
        </p:blipFill>
        <p:spPr bwMode="auto">
          <a:xfrm>
            <a:off x="76200" y="2133600"/>
            <a:ext cx="2116945" cy="2543175"/>
          </a:xfrm>
          <a:prstGeom prst="rect">
            <a:avLst/>
          </a:prstGeom>
          <a:noFill/>
          <a:ln w="9525">
            <a:noFill/>
            <a:miter lim="800000"/>
            <a:headEnd/>
            <a:tailEnd/>
          </a:ln>
        </p:spPr>
      </p:pic>
      <p:sp>
        <p:nvSpPr>
          <p:cNvPr id="12" name="TextBox 11"/>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14" name="Rectangle 13"/>
          <p:cNvSpPr/>
          <p:nvPr/>
        </p:nvSpPr>
        <p:spPr>
          <a:xfrm>
            <a:off x="2362200" y="1292423"/>
            <a:ext cx="4419600" cy="307777"/>
          </a:xfrm>
          <a:prstGeom prst="rect">
            <a:avLst/>
          </a:prstGeom>
        </p:spPr>
        <p:txBody>
          <a:bodyPr wrap="square">
            <a:spAutoFit/>
          </a:bodyPr>
          <a:lstStyle/>
          <a:p>
            <a:r>
              <a:rPr lang="en-US" sz="1400" b="1" dirty="0" err="1">
                <a:latin typeface="Arial" pitchFamily="34" charset="0"/>
                <a:cs typeface="Arial" pitchFamily="34" charset="0"/>
              </a:rPr>
              <a:t>SparkFun</a:t>
            </a:r>
            <a:r>
              <a:rPr lang="en-US" sz="1400" b="1" dirty="0">
                <a:latin typeface="Arial" pitchFamily="34" charset="0"/>
                <a:cs typeface="Arial" pitchFamily="34" charset="0"/>
              </a:rPr>
              <a:t> AD8232 Single Lead Heart Rate Monitor</a:t>
            </a:r>
          </a:p>
        </p:txBody>
      </p:sp>
      <p:sp>
        <p:nvSpPr>
          <p:cNvPr id="15" name="TextBox 14"/>
          <p:cNvSpPr txBox="1"/>
          <p:nvPr/>
        </p:nvSpPr>
        <p:spPr>
          <a:xfrm>
            <a:off x="3733800" y="1673423"/>
            <a:ext cx="1524713" cy="307777"/>
          </a:xfrm>
          <a:prstGeom prst="rect">
            <a:avLst/>
          </a:prstGeom>
          <a:noFill/>
        </p:spPr>
        <p:txBody>
          <a:bodyPr wrap="none" rtlCol="0">
            <a:spAutoFit/>
          </a:bodyPr>
          <a:lstStyle/>
          <a:p>
            <a:r>
              <a:rPr lang="es-VE" sz="1400" dirty="0" err="1">
                <a:latin typeface="Arial" pitchFamily="34" charset="0"/>
                <a:cs typeface="Arial" pitchFamily="34" charset="0"/>
              </a:rPr>
              <a:t>Different</a:t>
            </a:r>
            <a:r>
              <a:rPr lang="es-VE" sz="1400" dirty="0">
                <a:latin typeface="Arial" pitchFamily="34" charset="0"/>
                <a:cs typeface="Arial" pitchFamily="34" charset="0"/>
              </a:rPr>
              <a:t> </a:t>
            </a:r>
            <a:r>
              <a:rPr lang="es-VE" sz="1400" dirty="0" err="1">
                <a:latin typeface="Arial" pitchFamily="34" charset="0"/>
                <a:cs typeface="Arial" pitchFamily="34" charset="0"/>
              </a:rPr>
              <a:t>Options</a:t>
            </a:r>
            <a:endParaRPr lang="es-VE" sz="1400" dirty="0">
              <a:latin typeface="Arial" pitchFamily="34" charset="0"/>
              <a:cs typeface="Arial" pitchFamily="34" charset="0"/>
            </a:endParaRPr>
          </a:p>
        </p:txBody>
      </p:sp>
      <p:sp>
        <p:nvSpPr>
          <p:cNvPr id="2" name="TextBox 4">
            <a:extLst>
              <a:ext uri="{FF2B5EF4-FFF2-40B4-BE49-F238E27FC236}">
                <a16:creationId xmlns:a16="http://schemas.microsoft.com/office/drawing/2014/main" id="{D01A3046-5CC7-9C92-2139-60D91A40F4D6}"/>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
        <p:nvSpPr>
          <p:cNvPr id="3" name="TextBox 7">
            <a:extLst>
              <a:ext uri="{FF2B5EF4-FFF2-40B4-BE49-F238E27FC236}">
                <a16:creationId xmlns:a16="http://schemas.microsoft.com/office/drawing/2014/main" id="{5F354E39-F105-F224-382E-48EC69E69426}"/>
              </a:ext>
            </a:extLst>
          </p:cNvPr>
          <p:cNvSpPr txBox="1"/>
          <p:nvPr/>
        </p:nvSpPr>
        <p:spPr>
          <a:xfrm>
            <a:off x="3200400" y="908720"/>
            <a:ext cx="2803376" cy="338554"/>
          </a:xfrm>
          <a:prstGeom prst="rect">
            <a:avLst/>
          </a:prstGeom>
          <a:noFill/>
        </p:spPr>
        <p:txBody>
          <a:bodyPr wrap="square" rtlCol="0">
            <a:spAutoFit/>
          </a:bodyPr>
          <a:lstStyle/>
          <a:p>
            <a:r>
              <a:rPr lang="en-US" sz="1600" b="1" dirty="0">
                <a:latin typeface="Arial" pitchFamily="34" charset="0"/>
                <a:cs typeface="Arial" pitchFamily="34" charset="0"/>
              </a:rPr>
              <a:t>OEM example with AD8232</a:t>
            </a:r>
            <a:endParaRPr lang="es-VE" sz="1600" b="1" dirty="0">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7400" y="1443335"/>
            <a:ext cx="5029200" cy="461665"/>
          </a:xfrm>
          <a:prstGeom prst="rect">
            <a:avLst/>
          </a:prstGeom>
        </p:spPr>
        <p:txBody>
          <a:bodyPr wrap="square">
            <a:spAutoFit/>
          </a:bodyPr>
          <a:lstStyle/>
          <a:p>
            <a:r>
              <a:rPr lang="es-VE" sz="1200" dirty="0">
                <a:latin typeface="Arial" pitchFamily="34" charset="0"/>
                <a:cs typeface="Arial" pitchFamily="34" charset="0"/>
                <a:hlinkClick r:id="rId2"/>
              </a:rPr>
              <a:t>https://wiki.dfrobot.com/Heart_Rate_Monitor_Sensor_SKU__SEN0213</a:t>
            </a:r>
            <a:endParaRPr lang="es-VE" sz="1200" dirty="0">
              <a:latin typeface="Arial" pitchFamily="34" charset="0"/>
              <a:cs typeface="Arial" pitchFamily="34" charset="0"/>
            </a:endParaRPr>
          </a:p>
          <a:p>
            <a:endParaRPr lang="es-VE" sz="1200" dirty="0">
              <a:latin typeface="Arial" pitchFamily="34" charset="0"/>
              <a:cs typeface="Arial" pitchFamily="34" charset="0"/>
            </a:endParaRPr>
          </a:p>
        </p:txBody>
      </p:sp>
      <p:sp>
        <p:nvSpPr>
          <p:cNvPr id="5" name="Rectangle 4"/>
          <p:cNvSpPr/>
          <p:nvPr/>
        </p:nvSpPr>
        <p:spPr>
          <a:xfrm>
            <a:off x="685800" y="1214735"/>
            <a:ext cx="7620000" cy="307777"/>
          </a:xfrm>
          <a:prstGeom prst="rect">
            <a:avLst/>
          </a:prstGeom>
        </p:spPr>
        <p:txBody>
          <a:bodyPr wrap="square">
            <a:spAutoFit/>
          </a:bodyPr>
          <a:lstStyle/>
          <a:p>
            <a:r>
              <a:rPr lang="en-US" sz="1400" b="1" dirty="0">
                <a:latin typeface="Arial" pitchFamily="34" charset="0"/>
                <a:cs typeface="Arial" pitchFamily="34" charset="0"/>
              </a:rPr>
              <a:t>DFROBOT Gravity: Analog Heart Rate Monitor Sensor (ECG) For </a:t>
            </a:r>
            <a:r>
              <a:rPr lang="en-US" sz="1400" b="1" dirty="0" err="1">
                <a:latin typeface="Arial" pitchFamily="34" charset="0"/>
                <a:cs typeface="Arial" pitchFamily="34" charset="0"/>
              </a:rPr>
              <a:t>Arduino</a:t>
            </a:r>
            <a:r>
              <a:rPr lang="en-US" sz="1400" b="1" dirty="0">
                <a:latin typeface="Arial" pitchFamily="34" charset="0"/>
                <a:cs typeface="Arial" pitchFamily="34" charset="0"/>
              </a:rPr>
              <a:t> </a:t>
            </a:r>
            <a:r>
              <a:rPr lang="es-VE" sz="1400" b="1" dirty="0">
                <a:latin typeface="Arial" pitchFamily="34" charset="0"/>
                <a:cs typeface="Arial" pitchFamily="34" charset="0"/>
              </a:rPr>
              <a:t>SKU:SEN0213</a:t>
            </a:r>
            <a:endParaRPr lang="en-US" sz="1400" b="1" dirty="0">
              <a:latin typeface="Arial" pitchFamily="34" charset="0"/>
              <a:cs typeface="Arial" pitchFamily="34" charset="0"/>
            </a:endParaRPr>
          </a:p>
        </p:txBody>
      </p:sp>
      <p:sp>
        <p:nvSpPr>
          <p:cNvPr id="6" name="TextBox 5"/>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pic>
        <p:nvPicPr>
          <p:cNvPr id="2052" name="Picture 4" descr="https://images-na.ssl-images-amazon.com/images/I/51RK1RsgWYL._AC_SL1000_.jpg"/>
          <p:cNvPicPr>
            <a:picLocks noChangeAspect="1" noChangeArrowheads="1"/>
          </p:cNvPicPr>
          <p:nvPr/>
        </p:nvPicPr>
        <p:blipFill>
          <a:blip r:embed="rId3" cstate="print"/>
          <a:srcRect/>
          <a:stretch>
            <a:fillRect/>
          </a:stretch>
        </p:blipFill>
        <p:spPr bwMode="auto">
          <a:xfrm>
            <a:off x="4419600" y="3200400"/>
            <a:ext cx="4495800" cy="2642451"/>
          </a:xfrm>
          <a:prstGeom prst="rect">
            <a:avLst/>
          </a:prstGeom>
          <a:noFill/>
        </p:spPr>
      </p:pic>
      <p:pic>
        <p:nvPicPr>
          <p:cNvPr id="2053" name="Picture 5"/>
          <p:cNvPicPr>
            <a:picLocks noChangeAspect="1" noChangeArrowheads="1"/>
          </p:cNvPicPr>
          <p:nvPr/>
        </p:nvPicPr>
        <p:blipFill>
          <a:blip r:embed="rId4" cstate="print"/>
          <a:srcRect/>
          <a:stretch>
            <a:fillRect/>
          </a:stretch>
        </p:blipFill>
        <p:spPr bwMode="auto">
          <a:xfrm>
            <a:off x="304800" y="1983494"/>
            <a:ext cx="3886200" cy="2143746"/>
          </a:xfrm>
          <a:prstGeom prst="rect">
            <a:avLst/>
          </a:prstGeom>
          <a:noFill/>
          <a:ln w="9525">
            <a:noFill/>
            <a:miter lim="800000"/>
            <a:headEnd/>
            <a:tailEnd/>
          </a:ln>
        </p:spPr>
      </p:pic>
      <p:pic>
        <p:nvPicPr>
          <p:cNvPr id="2054" name="Picture 6"/>
          <p:cNvPicPr>
            <a:picLocks noChangeAspect="1" noChangeArrowheads="1"/>
          </p:cNvPicPr>
          <p:nvPr/>
        </p:nvPicPr>
        <p:blipFill>
          <a:blip r:embed="rId5" cstate="print"/>
          <a:srcRect/>
          <a:stretch>
            <a:fillRect/>
          </a:stretch>
        </p:blipFill>
        <p:spPr bwMode="auto">
          <a:xfrm>
            <a:off x="1143000" y="3507494"/>
            <a:ext cx="2286000" cy="3807706"/>
          </a:xfrm>
          <a:prstGeom prst="rect">
            <a:avLst/>
          </a:prstGeom>
          <a:noFill/>
          <a:ln w="9525">
            <a:noFill/>
            <a:miter lim="800000"/>
            <a:headEnd/>
            <a:tailEnd/>
          </a:ln>
          <a:scene3d>
            <a:camera prst="orthographicFront">
              <a:rot lat="0" lon="0" rev="5400000"/>
            </a:camera>
            <a:lightRig rig="threePt" dir="t"/>
          </a:scene3d>
        </p:spPr>
      </p:pic>
      <p:sp>
        <p:nvSpPr>
          <p:cNvPr id="12" name="Rectangle 11"/>
          <p:cNvSpPr/>
          <p:nvPr/>
        </p:nvSpPr>
        <p:spPr>
          <a:xfrm>
            <a:off x="2971800" y="1447800"/>
            <a:ext cx="3104889" cy="461665"/>
          </a:xfrm>
          <a:prstGeom prst="rect">
            <a:avLst/>
          </a:prstGeom>
        </p:spPr>
        <p:txBody>
          <a:bodyPr wrap="none">
            <a:spAutoFit/>
          </a:bodyPr>
          <a:lstStyle/>
          <a:p>
            <a:r>
              <a:rPr lang="es-VE" sz="1200" dirty="0">
                <a:latin typeface="Arial" pitchFamily="34" charset="0"/>
                <a:cs typeface="Arial" pitchFamily="34" charset="0"/>
                <a:hlinkClick r:id="rId6"/>
              </a:rPr>
              <a:t>https://www.dfrobot.com/product-1510.html</a:t>
            </a:r>
            <a:endParaRPr lang="es-VE" sz="1200" dirty="0">
              <a:latin typeface="Arial" pitchFamily="34" charset="0"/>
              <a:cs typeface="Arial" pitchFamily="34" charset="0"/>
            </a:endParaRPr>
          </a:p>
          <a:p>
            <a:endParaRPr lang="es-VE" sz="1200" dirty="0">
              <a:latin typeface="Arial" pitchFamily="34" charset="0"/>
              <a:cs typeface="Arial" pitchFamily="34" charset="0"/>
            </a:endParaRPr>
          </a:p>
        </p:txBody>
      </p:sp>
      <p:pic>
        <p:nvPicPr>
          <p:cNvPr id="2055" name="Picture 7"/>
          <p:cNvPicPr>
            <a:picLocks noChangeAspect="1" noChangeArrowheads="1"/>
          </p:cNvPicPr>
          <p:nvPr/>
        </p:nvPicPr>
        <p:blipFill>
          <a:blip r:embed="rId7" cstate="print"/>
          <a:srcRect/>
          <a:stretch>
            <a:fillRect/>
          </a:stretch>
        </p:blipFill>
        <p:spPr bwMode="auto">
          <a:xfrm>
            <a:off x="6781800" y="2389829"/>
            <a:ext cx="838200" cy="677221"/>
          </a:xfrm>
          <a:prstGeom prst="rect">
            <a:avLst/>
          </a:prstGeom>
          <a:noFill/>
          <a:ln w="9525">
            <a:noFill/>
            <a:miter lim="800000"/>
            <a:headEnd/>
            <a:tailEnd/>
          </a:ln>
        </p:spPr>
      </p:pic>
      <p:sp>
        <p:nvSpPr>
          <p:cNvPr id="2" name="TextBox 4">
            <a:extLst>
              <a:ext uri="{FF2B5EF4-FFF2-40B4-BE49-F238E27FC236}">
                <a16:creationId xmlns:a16="http://schemas.microsoft.com/office/drawing/2014/main" id="{E8DAAC97-18F9-6DF7-8A0B-2AF26F638A8D}"/>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
        <p:nvSpPr>
          <p:cNvPr id="3" name="TextBox 7">
            <a:extLst>
              <a:ext uri="{FF2B5EF4-FFF2-40B4-BE49-F238E27FC236}">
                <a16:creationId xmlns:a16="http://schemas.microsoft.com/office/drawing/2014/main" id="{F823F34C-BEFA-DDA5-DE9F-6288849948AA}"/>
              </a:ext>
            </a:extLst>
          </p:cNvPr>
          <p:cNvSpPr txBox="1"/>
          <p:nvPr/>
        </p:nvSpPr>
        <p:spPr>
          <a:xfrm>
            <a:off x="3200400" y="908720"/>
            <a:ext cx="2803376" cy="338554"/>
          </a:xfrm>
          <a:prstGeom prst="rect">
            <a:avLst/>
          </a:prstGeom>
          <a:noFill/>
        </p:spPr>
        <p:txBody>
          <a:bodyPr wrap="square" rtlCol="0">
            <a:spAutoFit/>
          </a:bodyPr>
          <a:lstStyle/>
          <a:p>
            <a:r>
              <a:rPr lang="en-US" sz="1600" b="1" dirty="0">
                <a:latin typeface="Arial" pitchFamily="34" charset="0"/>
                <a:cs typeface="Arial" pitchFamily="34" charset="0"/>
              </a:rPr>
              <a:t>OEM example with AD8232</a:t>
            </a:r>
            <a:endParaRPr lang="es-VE" sz="1600" b="1" dirty="0">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3" cstate="print"/>
          <a:srcRect/>
          <a:stretch>
            <a:fillRect/>
          </a:stretch>
        </p:blipFill>
        <p:spPr bwMode="auto">
          <a:xfrm>
            <a:off x="1498396" y="1013520"/>
            <a:ext cx="6169948" cy="4320480"/>
          </a:xfrm>
          <a:prstGeom prst="rect">
            <a:avLst/>
          </a:prstGeom>
          <a:noFill/>
          <a:ln w="9525">
            <a:noFill/>
            <a:miter lim="800000"/>
            <a:headEnd/>
            <a:tailEnd/>
          </a:ln>
        </p:spPr>
      </p:pic>
      <p:pic>
        <p:nvPicPr>
          <p:cNvPr id="157699" name="Picture 3"/>
          <p:cNvPicPr>
            <a:picLocks noChangeAspect="1" noChangeArrowheads="1"/>
          </p:cNvPicPr>
          <p:nvPr/>
        </p:nvPicPr>
        <p:blipFill>
          <a:blip r:embed="rId4" cstate="print"/>
          <a:srcRect/>
          <a:stretch>
            <a:fillRect/>
          </a:stretch>
        </p:blipFill>
        <p:spPr bwMode="auto">
          <a:xfrm>
            <a:off x="1880195" y="5381625"/>
            <a:ext cx="5572125" cy="1400175"/>
          </a:xfrm>
          <a:prstGeom prst="rect">
            <a:avLst/>
          </a:prstGeom>
          <a:noFill/>
          <a:ln w="9525">
            <a:noFill/>
            <a:miter lim="800000"/>
            <a:headEnd/>
            <a:tailEnd/>
          </a:ln>
        </p:spPr>
      </p:pic>
      <p:sp>
        <p:nvSpPr>
          <p:cNvPr id="6" name="Rectangle 8"/>
          <p:cNvSpPr>
            <a:spLocks noChangeArrowheads="1"/>
          </p:cNvSpPr>
          <p:nvPr/>
        </p:nvSpPr>
        <p:spPr bwMode="auto">
          <a:xfrm>
            <a:off x="3707904" y="630560"/>
            <a:ext cx="1656184" cy="360040"/>
          </a:xfrm>
          <a:prstGeom prst="rect">
            <a:avLst/>
          </a:prstGeom>
          <a:noFill/>
          <a:ln w="9525">
            <a:noFill/>
            <a:miter lim="800000"/>
            <a:headEnd/>
            <a:tailEnd/>
          </a:ln>
          <a:effectLst/>
        </p:spPr>
        <p:txBody>
          <a:bodyPr anchor="ctr"/>
          <a:lstStyle/>
          <a:p>
            <a:pPr algn="ctr"/>
            <a:r>
              <a:rPr lang="es-VE" sz="1600" b="1" dirty="0">
                <a:latin typeface="Arial" pitchFamily="34" charset="0"/>
                <a:cs typeface="Arial" pitchFamily="34" charset="0"/>
              </a:rPr>
              <a:t>ECG </a:t>
            </a:r>
            <a:r>
              <a:rPr lang="es-VE" sz="1600" b="1" dirty="0" err="1">
                <a:latin typeface="Arial" pitchFamily="34" charset="0"/>
                <a:cs typeface="Arial" pitchFamily="34" charset="0"/>
              </a:rPr>
              <a:t>Waveform</a:t>
            </a:r>
            <a:endParaRPr lang="en-US" sz="1600" b="1" dirty="0">
              <a:latin typeface="Arial" pitchFamily="34" charset="0"/>
              <a:cs typeface="Arial" pitchFamily="34" charset="0"/>
            </a:endParaRPr>
          </a:p>
        </p:txBody>
      </p:sp>
      <p:sp>
        <p:nvSpPr>
          <p:cNvPr id="5" name="TextBox 4"/>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76200" y="1958067"/>
            <a:ext cx="8915400" cy="4604657"/>
          </a:xfrm>
          <a:prstGeom prst="rect">
            <a:avLst/>
          </a:prstGeom>
          <a:noFill/>
          <a:ln w="9525">
            <a:noFill/>
            <a:miter lim="800000"/>
            <a:headEnd/>
            <a:tailEnd/>
          </a:ln>
        </p:spPr>
      </p:pic>
      <p:sp>
        <p:nvSpPr>
          <p:cNvPr id="5" name="Rectangle 4"/>
          <p:cNvSpPr/>
          <p:nvPr/>
        </p:nvSpPr>
        <p:spPr>
          <a:xfrm>
            <a:off x="2057400" y="1475601"/>
            <a:ext cx="5029200" cy="461665"/>
          </a:xfrm>
          <a:prstGeom prst="rect">
            <a:avLst/>
          </a:prstGeom>
        </p:spPr>
        <p:txBody>
          <a:bodyPr wrap="square">
            <a:spAutoFit/>
          </a:bodyPr>
          <a:lstStyle/>
          <a:p>
            <a:r>
              <a:rPr lang="es-VE" sz="1200" dirty="0">
                <a:latin typeface="Arial" pitchFamily="34" charset="0"/>
                <a:cs typeface="Arial" pitchFamily="34" charset="0"/>
                <a:hlinkClick r:id="rId3"/>
              </a:rPr>
              <a:t>https://wiki.dfrobot.com/Heart_Rate_Monitor_Sensor_SKU__SEN0213</a:t>
            </a:r>
            <a:endParaRPr lang="es-VE" sz="1200" dirty="0">
              <a:latin typeface="Arial" pitchFamily="34" charset="0"/>
              <a:cs typeface="Arial" pitchFamily="34" charset="0"/>
            </a:endParaRPr>
          </a:p>
          <a:p>
            <a:endParaRPr lang="es-VE" sz="1200" dirty="0">
              <a:latin typeface="Arial" pitchFamily="34" charset="0"/>
              <a:cs typeface="Arial" pitchFamily="34" charset="0"/>
            </a:endParaRPr>
          </a:p>
        </p:txBody>
      </p:sp>
      <p:sp>
        <p:nvSpPr>
          <p:cNvPr id="6" name="Rectangle 5"/>
          <p:cNvSpPr/>
          <p:nvPr/>
        </p:nvSpPr>
        <p:spPr>
          <a:xfrm>
            <a:off x="2971800" y="1704201"/>
            <a:ext cx="3104889" cy="276999"/>
          </a:xfrm>
          <a:prstGeom prst="rect">
            <a:avLst/>
          </a:prstGeom>
        </p:spPr>
        <p:txBody>
          <a:bodyPr wrap="none">
            <a:spAutoFit/>
          </a:bodyPr>
          <a:lstStyle/>
          <a:p>
            <a:r>
              <a:rPr lang="es-VE" sz="1200" dirty="0">
                <a:latin typeface="Arial" pitchFamily="34" charset="0"/>
                <a:cs typeface="Arial" pitchFamily="34" charset="0"/>
                <a:hlinkClick r:id="rId4"/>
              </a:rPr>
              <a:t>https://www.dfrobot.com/product-1510.html</a:t>
            </a:r>
            <a:endParaRPr lang="es-VE" sz="1200" dirty="0">
              <a:latin typeface="Arial" pitchFamily="34" charset="0"/>
              <a:cs typeface="Arial" pitchFamily="34" charset="0"/>
            </a:endParaRPr>
          </a:p>
        </p:txBody>
      </p:sp>
      <p:sp>
        <p:nvSpPr>
          <p:cNvPr id="7" name="Rectangle 6"/>
          <p:cNvSpPr/>
          <p:nvPr/>
        </p:nvSpPr>
        <p:spPr>
          <a:xfrm>
            <a:off x="685800" y="1219200"/>
            <a:ext cx="7620000" cy="307777"/>
          </a:xfrm>
          <a:prstGeom prst="rect">
            <a:avLst/>
          </a:prstGeom>
        </p:spPr>
        <p:txBody>
          <a:bodyPr wrap="square">
            <a:spAutoFit/>
          </a:bodyPr>
          <a:lstStyle/>
          <a:p>
            <a:r>
              <a:rPr lang="en-US" sz="1400" b="1" dirty="0">
                <a:latin typeface="Arial" pitchFamily="34" charset="0"/>
                <a:cs typeface="Arial" pitchFamily="34" charset="0"/>
              </a:rPr>
              <a:t>DFROBOT Gravity: Analog Heart Rate Monitor Sensor (ECG) For </a:t>
            </a:r>
            <a:r>
              <a:rPr lang="en-US" sz="1400" b="1" dirty="0" err="1">
                <a:latin typeface="Arial" pitchFamily="34" charset="0"/>
                <a:cs typeface="Arial" pitchFamily="34" charset="0"/>
              </a:rPr>
              <a:t>Arduino</a:t>
            </a:r>
            <a:r>
              <a:rPr lang="en-US" sz="1400" b="1" dirty="0">
                <a:latin typeface="Arial" pitchFamily="34" charset="0"/>
                <a:cs typeface="Arial" pitchFamily="34" charset="0"/>
              </a:rPr>
              <a:t> </a:t>
            </a:r>
            <a:r>
              <a:rPr lang="es-VE" sz="1400" b="1" dirty="0">
                <a:latin typeface="Arial" pitchFamily="34" charset="0"/>
                <a:cs typeface="Arial" pitchFamily="34" charset="0"/>
              </a:rPr>
              <a:t>SKU:SEN0213</a:t>
            </a:r>
            <a:endParaRPr lang="en-US" sz="1400" b="1" dirty="0">
              <a:latin typeface="Arial" pitchFamily="34" charset="0"/>
              <a:cs typeface="Arial" pitchFamily="34" charset="0"/>
            </a:endParaRPr>
          </a:p>
        </p:txBody>
      </p:sp>
      <p:pic>
        <p:nvPicPr>
          <p:cNvPr id="1027" name="Picture 3"/>
          <p:cNvPicPr>
            <a:picLocks noChangeAspect="1" noChangeArrowheads="1"/>
          </p:cNvPicPr>
          <p:nvPr/>
        </p:nvPicPr>
        <p:blipFill>
          <a:blip r:embed="rId5" cstate="print"/>
          <a:srcRect/>
          <a:stretch>
            <a:fillRect/>
          </a:stretch>
        </p:blipFill>
        <p:spPr bwMode="auto">
          <a:xfrm>
            <a:off x="6298299" y="2095500"/>
            <a:ext cx="2769501" cy="2933700"/>
          </a:xfrm>
          <a:prstGeom prst="rect">
            <a:avLst/>
          </a:prstGeom>
          <a:noFill/>
          <a:ln w="9525">
            <a:noFill/>
            <a:miter lim="800000"/>
            <a:headEnd/>
            <a:tailEnd/>
          </a:ln>
        </p:spPr>
      </p:pic>
      <p:sp>
        <p:nvSpPr>
          <p:cNvPr id="9" name="TextBox 8"/>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2" name="TextBox 4">
            <a:extLst>
              <a:ext uri="{FF2B5EF4-FFF2-40B4-BE49-F238E27FC236}">
                <a16:creationId xmlns:a16="http://schemas.microsoft.com/office/drawing/2014/main" id="{1142D5EE-401C-4000-B86C-F552472AE9F3}"/>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
        <p:nvSpPr>
          <p:cNvPr id="3" name="TextBox 7">
            <a:extLst>
              <a:ext uri="{FF2B5EF4-FFF2-40B4-BE49-F238E27FC236}">
                <a16:creationId xmlns:a16="http://schemas.microsoft.com/office/drawing/2014/main" id="{11377A9F-A424-B606-E2AE-52B1E0234052}"/>
              </a:ext>
            </a:extLst>
          </p:cNvPr>
          <p:cNvSpPr txBox="1"/>
          <p:nvPr/>
        </p:nvSpPr>
        <p:spPr>
          <a:xfrm>
            <a:off x="3200400" y="908720"/>
            <a:ext cx="2803376" cy="338554"/>
          </a:xfrm>
          <a:prstGeom prst="rect">
            <a:avLst/>
          </a:prstGeom>
          <a:noFill/>
        </p:spPr>
        <p:txBody>
          <a:bodyPr wrap="square" rtlCol="0">
            <a:spAutoFit/>
          </a:bodyPr>
          <a:lstStyle/>
          <a:p>
            <a:r>
              <a:rPr lang="en-US" sz="1600" b="1" dirty="0">
                <a:latin typeface="Arial" pitchFamily="34" charset="0"/>
                <a:cs typeface="Arial" pitchFamily="34" charset="0"/>
              </a:rPr>
              <a:t>OEM example with AD8232</a:t>
            </a:r>
            <a:endParaRPr lang="es-VE" sz="1600" b="1" dirty="0">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4114800"/>
            <a:ext cx="5486400" cy="2642616"/>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886200" y="1607398"/>
            <a:ext cx="4924425" cy="2431202"/>
          </a:xfrm>
          <a:prstGeom prst="rect">
            <a:avLst/>
          </a:prstGeom>
          <a:noFill/>
          <a:ln w="9525">
            <a:noFill/>
            <a:miter lim="800000"/>
            <a:headEnd/>
            <a:tailEnd/>
          </a:ln>
        </p:spPr>
      </p:pic>
      <p:sp>
        <p:nvSpPr>
          <p:cNvPr id="7" name="Rectangle 6"/>
          <p:cNvSpPr/>
          <p:nvPr/>
        </p:nvSpPr>
        <p:spPr>
          <a:xfrm>
            <a:off x="152400" y="1437144"/>
            <a:ext cx="3733800" cy="2677656"/>
          </a:xfrm>
          <a:prstGeom prst="rect">
            <a:avLst/>
          </a:prstGeom>
        </p:spPr>
        <p:txBody>
          <a:bodyPr wrap="square">
            <a:spAutoFit/>
          </a:bodyPr>
          <a:lstStyle/>
          <a:p>
            <a:r>
              <a:rPr lang="en-US" sz="1200" b="1" dirty="0">
                <a:latin typeface="Arial" pitchFamily="34" charset="0"/>
                <a:cs typeface="Arial" pitchFamily="34" charset="0"/>
              </a:rPr>
              <a:t>ECG 5 click</a:t>
            </a:r>
            <a:r>
              <a:rPr lang="en-US" sz="1200" dirty="0">
                <a:latin typeface="Arial" pitchFamily="34" charset="0"/>
                <a:cs typeface="Arial" pitchFamily="34" charset="0"/>
              </a:rPr>
              <a:t> can be used for the development of ECG and Heart-Rate (HR) applications. The Click board™ features the AD8232, an integrated bio-signal front end. This IC has many features necessary for providing accurate ECG measurements, including very high common-mode rejection ratio, high gain with DC blocking capability, adjustable high-pass and low-pass filters, integrated right leg drive (RLD), etc. Electrodes presence detection pin helps to reduce the overall power consumption, as it can be used to set the standby mode of the host MCU. The fully conditioned bio-signal is available at the analog output to be sampled by an external A/D converter.</a:t>
            </a:r>
            <a:endParaRPr lang="es-VE" sz="1200" dirty="0">
              <a:latin typeface="Arial" pitchFamily="34" charset="0"/>
              <a:cs typeface="Arial" pitchFamily="34" charset="0"/>
            </a:endParaRPr>
          </a:p>
        </p:txBody>
      </p:sp>
      <p:sp>
        <p:nvSpPr>
          <p:cNvPr id="8" name="TextBox 7"/>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11" name="TextBox 10"/>
          <p:cNvSpPr txBox="1"/>
          <p:nvPr/>
        </p:nvSpPr>
        <p:spPr>
          <a:xfrm>
            <a:off x="2057400" y="908720"/>
            <a:ext cx="4953000" cy="338554"/>
          </a:xfrm>
          <a:prstGeom prst="rect">
            <a:avLst/>
          </a:prstGeom>
          <a:noFill/>
        </p:spPr>
        <p:txBody>
          <a:bodyPr wrap="square" rtlCol="0">
            <a:spAutoFit/>
          </a:bodyPr>
          <a:lstStyle/>
          <a:p>
            <a:r>
              <a:rPr lang="en-US" sz="1600" b="1" dirty="0">
                <a:latin typeface="Arial" pitchFamily="34" charset="0"/>
                <a:cs typeface="Arial" pitchFamily="34" charset="0"/>
              </a:rPr>
              <a:t>OEM example with AD8232: MIKROE ECG 5 Click</a:t>
            </a:r>
            <a:endParaRPr lang="es-VE" sz="1600" b="1" dirty="0">
              <a:latin typeface="Arial" pitchFamily="34" charset="0"/>
              <a:cs typeface="Arial" pitchFamily="34" charset="0"/>
            </a:endParaRPr>
          </a:p>
        </p:txBody>
      </p:sp>
      <p:sp>
        <p:nvSpPr>
          <p:cNvPr id="12" name="Rectangle 11"/>
          <p:cNvSpPr/>
          <p:nvPr/>
        </p:nvSpPr>
        <p:spPr>
          <a:xfrm>
            <a:off x="3276600" y="1219200"/>
            <a:ext cx="2583912" cy="461665"/>
          </a:xfrm>
          <a:prstGeom prst="rect">
            <a:avLst/>
          </a:prstGeom>
        </p:spPr>
        <p:txBody>
          <a:bodyPr wrap="none">
            <a:spAutoFit/>
          </a:bodyPr>
          <a:lstStyle/>
          <a:p>
            <a:r>
              <a:rPr lang="es-VE" sz="1200" dirty="0">
                <a:latin typeface="Arial" pitchFamily="34" charset="0"/>
                <a:cs typeface="Arial" pitchFamily="34" charset="0"/>
                <a:hlinkClick r:id="rId4"/>
              </a:rPr>
              <a:t>https://www.mikroe.com/ecg-5-click</a:t>
            </a:r>
            <a:endParaRPr lang="es-VE" sz="1200" dirty="0">
              <a:latin typeface="Arial" pitchFamily="34" charset="0"/>
              <a:cs typeface="Arial" pitchFamily="34" charset="0"/>
            </a:endParaRPr>
          </a:p>
          <a:p>
            <a:endParaRPr lang="es-VE" sz="1200" dirty="0">
              <a:latin typeface="Arial" pitchFamily="34" charset="0"/>
              <a:cs typeface="Arial" pitchFamily="34" charset="0"/>
            </a:endParaRPr>
          </a:p>
        </p:txBody>
      </p:sp>
      <p:pic>
        <p:nvPicPr>
          <p:cNvPr id="1027" name="Picture 3"/>
          <p:cNvPicPr>
            <a:picLocks noChangeAspect="1" noChangeArrowheads="1"/>
          </p:cNvPicPr>
          <p:nvPr/>
        </p:nvPicPr>
        <p:blipFill>
          <a:blip r:embed="rId5" cstate="print"/>
          <a:srcRect/>
          <a:stretch>
            <a:fillRect/>
          </a:stretch>
        </p:blipFill>
        <p:spPr bwMode="auto">
          <a:xfrm>
            <a:off x="5562600" y="4173368"/>
            <a:ext cx="3048000" cy="2541758"/>
          </a:xfrm>
          <a:prstGeom prst="rect">
            <a:avLst/>
          </a:prstGeom>
          <a:noFill/>
          <a:ln w="9525">
            <a:noFill/>
            <a:miter lim="800000"/>
            <a:headEnd/>
            <a:tailEnd/>
          </a:ln>
        </p:spPr>
      </p:pic>
      <p:sp>
        <p:nvSpPr>
          <p:cNvPr id="2" name="TextBox 4">
            <a:extLst>
              <a:ext uri="{FF2B5EF4-FFF2-40B4-BE49-F238E27FC236}">
                <a16:creationId xmlns:a16="http://schemas.microsoft.com/office/drawing/2014/main" id="{1D745CEA-F47B-6DF6-7D6B-B172159758AD}"/>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67516" y="1752600"/>
            <a:ext cx="8845826" cy="4572000"/>
          </a:xfrm>
          <a:prstGeom prst="rect">
            <a:avLst/>
          </a:prstGeom>
          <a:noFill/>
          <a:ln w="9525">
            <a:noFill/>
            <a:miter lim="800000"/>
            <a:headEnd/>
            <a:tailEnd/>
          </a:ln>
        </p:spPr>
      </p:pic>
      <p:sp>
        <p:nvSpPr>
          <p:cNvPr id="5" name="TextBox 4"/>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7" name="TextBox 6"/>
          <p:cNvSpPr txBox="1"/>
          <p:nvPr/>
        </p:nvSpPr>
        <p:spPr>
          <a:xfrm>
            <a:off x="3124200" y="1219200"/>
            <a:ext cx="2914580" cy="307777"/>
          </a:xfrm>
          <a:prstGeom prst="rect">
            <a:avLst/>
          </a:prstGeom>
          <a:noFill/>
        </p:spPr>
        <p:txBody>
          <a:bodyPr wrap="none" rtlCol="0">
            <a:spAutoFit/>
          </a:bodyPr>
          <a:lstStyle/>
          <a:p>
            <a:r>
              <a:rPr lang="en-US" sz="1400" b="1" dirty="0">
                <a:latin typeface="Arial" pitchFamily="34" charset="0"/>
                <a:cs typeface="Arial" pitchFamily="34" charset="0"/>
              </a:rPr>
              <a:t>MIKROE ECG 5 Click Schematic</a:t>
            </a:r>
            <a:endParaRPr lang="es-VE" sz="1400" b="1" dirty="0">
              <a:latin typeface="Arial" pitchFamily="34" charset="0"/>
              <a:cs typeface="Arial" pitchFamily="34" charset="0"/>
            </a:endParaRPr>
          </a:p>
        </p:txBody>
      </p:sp>
      <p:sp>
        <p:nvSpPr>
          <p:cNvPr id="8" name="TextBox 7"/>
          <p:cNvSpPr txBox="1"/>
          <p:nvPr/>
        </p:nvSpPr>
        <p:spPr>
          <a:xfrm>
            <a:off x="3200400" y="908720"/>
            <a:ext cx="2803376" cy="338554"/>
          </a:xfrm>
          <a:prstGeom prst="rect">
            <a:avLst/>
          </a:prstGeom>
          <a:noFill/>
        </p:spPr>
        <p:txBody>
          <a:bodyPr wrap="square" rtlCol="0">
            <a:spAutoFit/>
          </a:bodyPr>
          <a:lstStyle/>
          <a:p>
            <a:r>
              <a:rPr lang="en-US" sz="1600" b="1" dirty="0">
                <a:latin typeface="Arial" pitchFamily="34" charset="0"/>
                <a:cs typeface="Arial" pitchFamily="34" charset="0"/>
              </a:rPr>
              <a:t>OEM example with AD8232</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F3AB4EF4-9BB6-FF55-7720-5789487D1F07}"/>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3" name="Picture 3"/>
          <p:cNvPicPr>
            <a:picLocks noChangeAspect="1" noChangeArrowheads="1"/>
          </p:cNvPicPr>
          <p:nvPr/>
        </p:nvPicPr>
        <p:blipFill>
          <a:blip r:embed="rId2" cstate="print"/>
          <a:srcRect/>
          <a:stretch>
            <a:fillRect/>
          </a:stretch>
        </p:blipFill>
        <p:spPr bwMode="auto">
          <a:xfrm>
            <a:off x="6228184" y="1772816"/>
            <a:ext cx="1080120" cy="2323473"/>
          </a:xfrm>
          <a:prstGeom prst="rect">
            <a:avLst/>
          </a:prstGeom>
          <a:noFill/>
          <a:ln w="9525">
            <a:noFill/>
            <a:miter lim="800000"/>
            <a:headEnd/>
            <a:tailEnd/>
          </a:ln>
        </p:spPr>
      </p:pic>
      <p:pic>
        <p:nvPicPr>
          <p:cNvPr id="107524" name="Picture 4"/>
          <p:cNvPicPr>
            <a:picLocks noChangeAspect="1" noChangeArrowheads="1"/>
          </p:cNvPicPr>
          <p:nvPr/>
        </p:nvPicPr>
        <p:blipFill>
          <a:blip r:embed="rId3" cstate="print"/>
          <a:srcRect/>
          <a:stretch>
            <a:fillRect/>
          </a:stretch>
        </p:blipFill>
        <p:spPr bwMode="auto">
          <a:xfrm>
            <a:off x="5148064" y="1799723"/>
            <a:ext cx="1080120" cy="2296566"/>
          </a:xfrm>
          <a:prstGeom prst="rect">
            <a:avLst/>
          </a:prstGeom>
          <a:noFill/>
          <a:ln w="9525">
            <a:noFill/>
            <a:miter lim="800000"/>
            <a:headEnd/>
            <a:tailEnd/>
          </a:ln>
        </p:spPr>
      </p:pic>
      <p:sp>
        <p:nvSpPr>
          <p:cNvPr id="6" name="TextBox 5"/>
          <p:cNvSpPr txBox="1"/>
          <p:nvPr/>
        </p:nvSpPr>
        <p:spPr>
          <a:xfrm>
            <a:off x="205023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8" name="TextBox 7"/>
          <p:cNvSpPr txBox="1"/>
          <p:nvPr/>
        </p:nvSpPr>
        <p:spPr>
          <a:xfrm>
            <a:off x="3048000" y="914400"/>
            <a:ext cx="3024336" cy="338554"/>
          </a:xfrm>
          <a:prstGeom prst="rect">
            <a:avLst/>
          </a:prstGeom>
          <a:noFill/>
        </p:spPr>
        <p:txBody>
          <a:bodyPr wrap="square" rtlCol="0">
            <a:spAutoFit/>
          </a:bodyPr>
          <a:lstStyle/>
          <a:p>
            <a:r>
              <a:rPr lang="en-US" sz="1600" b="1" dirty="0">
                <a:latin typeface="Arial" pitchFamily="34" charset="0"/>
                <a:cs typeface="Arial" pitchFamily="34" charset="0"/>
              </a:rPr>
              <a:t>OEM example with ADS1194</a:t>
            </a:r>
            <a:endParaRPr lang="es-VE" sz="1600" b="1" dirty="0">
              <a:latin typeface="Arial" pitchFamily="34" charset="0"/>
              <a:cs typeface="Arial" pitchFamily="34" charset="0"/>
            </a:endParaRPr>
          </a:p>
        </p:txBody>
      </p:sp>
      <p:pic>
        <p:nvPicPr>
          <p:cNvPr id="107525" name="Picture 5"/>
          <p:cNvPicPr>
            <a:picLocks noChangeAspect="1" noChangeArrowheads="1"/>
          </p:cNvPicPr>
          <p:nvPr/>
        </p:nvPicPr>
        <p:blipFill>
          <a:blip r:embed="rId4" cstate="print"/>
          <a:srcRect/>
          <a:stretch>
            <a:fillRect/>
          </a:stretch>
        </p:blipFill>
        <p:spPr bwMode="auto">
          <a:xfrm>
            <a:off x="1676400" y="4221088"/>
            <a:ext cx="5781675" cy="2533650"/>
          </a:xfrm>
          <a:prstGeom prst="rect">
            <a:avLst/>
          </a:prstGeom>
          <a:noFill/>
          <a:ln w="9525">
            <a:noFill/>
            <a:miter lim="800000"/>
            <a:headEnd/>
            <a:tailEnd/>
          </a:ln>
        </p:spPr>
      </p:pic>
      <p:sp>
        <p:nvSpPr>
          <p:cNvPr id="10" name="Rectangle 9"/>
          <p:cNvSpPr/>
          <p:nvPr/>
        </p:nvSpPr>
        <p:spPr>
          <a:xfrm>
            <a:off x="323528" y="1980962"/>
            <a:ext cx="4572000" cy="1600438"/>
          </a:xfrm>
          <a:prstGeom prst="rect">
            <a:avLst/>
          </a:prstGeom>
        </p:spPr>
        <p:txBody>
          <a:bodyPr>
            <a:spAutoFit/>
          </a:bodyPr>
          <a:lstStyle/>
          <a:p>
            <a:r>
              <a:rPr lang="es-VE" sz="1400" dirty="0">
                <a:latin typeface="Arial" pitchFamily="34" charset="0"/>
                <a:cs typeface="Arial" pitchFamily="34" charset="0"/>
              </a:rPr>
              <a:t>ECG 2 </a:t>
            </a:r>
            <a:r>
              <a:rPr lang="es-VE" sz="1400" dirty="0" err="1">
                <a:latin typeface="Arial" pitchFamily="34" charset="0"/>
                <a:cs typeface="Arial" pitchFamily="34" charset="0"/>
              </a:rPr>
              <a:t>click</a:t>
            </a:r>
            <a:r>
              <a:rPr lang="es-VE" sz="1400" dirty="0">
                <a:latin typeface="Arial" pitchFamily="34" charset="0"/>
                <a:cs typeface="Arial" pitchFamily="34" charset="0"/>
              </a:rPr>
              <a:t> </a:t>
            </a:r>
            <a:r>
              <a:rPr lang="es-VE" sz="1400" dirty="0" err="1">
                <a:latin typeface="Arial" pitchFamily="34" charset="0"/>
                <a:cs typeface="Arial" pitchFamily="34" charset="0"/>
              </a:rPr>
              <a:t>contains</a:t>
            </a:r>
            <a:r>
              <a:rPr lang="es-VE" sz="1400" dirty="0">
                <a:latin typeface="Arial" pitchFamily="34" charset="0"/>
                <a:cs typeface="Arial" pitchFamily="34" charset="0"/>
              </a:rPr>
              <a:t> </a:t>
            </a:r>
            <a:r>
              <a:rPr lang="es-VE" sz="1400" dirty="0">
                <a:latin typeface="Arial" pitchFamily="34" charset="0"/>
                <a:cs typeface="Arial" pitchFamily="34" charset="0"/>
                <a:hlinkClick r:id="rId5"/>
              </a:rPr>
              <a:t>ADS1194</a:t>
            </a:r>
            <a:r>
              <a:rPr lang="es-VE" sz="1400" dirty="0">
                <a:latin typeface="Arial" pitchFamily="34" charset="0"/>
                <a:cs typeface="Arial" pitchFamily="34" charset="0"/>
              </a:rPr>
              <a:t> 16-bit delta-sigma </a:t>
            </a:r>
            <a:r>
              <a:rPr lang="es-VE" sz="1400" dirty="0" err="1">
                <a:latin typeface="Arial" pitchFamily="34" charset="0"/>
                <a:cs typeface="Arial" pitchFamily="34" charset="0"/>
              </a:rPr>
              <a:t>analog</a:t>
            </a:r>
            <a:r>
              <a:rPr lang="es-VE" sz="1400" dirty="0">
                <a:latin typeface="Arial" pitchFamily="34" charset="0"/>
                <a:cs typeface="Arial" pitchFamily="34" charset="0"/>
              </a:rPr>
              <a:t>-</a:t>
            </a:r>
            <a:r>
              <a:rPr lang="es-VE" sz="1400" dirty="0" err="1">
                <a:latin typeface="Arial" pitchFamily="34" charset="0"/>
                <a:cs typeface="Arial" pitchFamily="34" charset="0"/>
              </a:rPr>
              <a:t>to</a:t>
            </a:r>
            <a:r>
              <a:rPr lang="es-VE" sz="1400" dirty="0">
                <a:latin typeface="Arial" pitchFamily="34" charset="0"/>
                <a:cs typeface="Arial" pitchFamily="34" charset="0"/>
              </a:rPr>
              <a:t>-digital </a:t>
            </a:r>
            <a:r>
              <a:rPr lang="es-VE" sz="1400" dirty="0" err="1">
                <a:latin typeface="Arial" pitchFamily="34" charset="0"/>
                <a:cs typeface="Arial" pitchFamily="34" charset="0"/>
              </a:rPr>
              <a:t>converters</a:t>
            </a:r>
            <a:r>
              <a:rPr lang="es-VE" sz="1400" dirty="0">
                <a:latin typeface="Arial" pitchFamily="34" charset="0"/>
                <a:cs typeface="Arial" pitchFamily="34" charset="0"/>
              </a:rPr>
              <a:t> </a:t>
            </a:r>
            <a:r>
              <a:rPr lang="es-VE" sz="1400" dirty="0" err="1">
                <a:latin typeface="Arial" pitchFamily="34" charset="0"/>
                <a:cs typeface="Arial" pitchFamily="34" charset="0"/>
              </a:rPr>
              <a:t>from</a:t>
            </a:r>
            <a:r>
              <a:rPr lang="es-VE" sz="1400" dirty="0">
                <a:latin typeface="Arial" pitchFamily="34" charset="0"/>
                <a:cs typeface="Arial" pitchFamily="34" charset="0"/>
              </a:rPr>
              <a:t> Texas Instruments, a </a:t>
            </a:r>
            <a:r>
              <a:rPr lang="es-VE" sz="1400" dirty="0" err="1">
                <a:latin typeface="Arial" pitchFamily="34" charset="0"/>
                <a:cs typeface="Arial" pitchFamily="34" charset="0"/>
              </a:rPr>
              <a:t>built</a:t>
            </a:r>
            <a:r>
              <a:rPr lang="es-VE" sz="1400" dirty="0">
                <a:latin typeface="Arial" pitchFamily="34" charset="0"/>
                <a:cs typeface="Arial" pitchFamily="34" charset="0"/>
              </a:rPr>
              <a:t>-in </a:t>
            </a:r>
            <a:r>
              <a:rPr lang="es-VE" sz="1400" dirty="0" err="1">
                <a:latin typeface="Arial" pitchFamily="34" charset="0"/>
                <a:cs typeface="Arial" pitchFamily="34" charset="0"/>
              </a:rPr>
              <a:t>programmable</a:t>
            </a:r>
            <a:r>
              <a:rPr lang="es-VE" sz="1400" dirty="0">
                <a:latin typeface="Arial" pitchFamily="34" charset="0"/>
                <a:cs typeface="Arial" pitchFamily="34" charset="0"/>
              </a:rPr>
              <a:t> </a:t>
            </a:r>
            <a:r>
              <a:rPr lang="es-VE" sz="1400" dirty="0" err="1">
                <a:latin typeface="Arial" pitchFamily="34" charset="0"/>
                <a:cs typeface="Arial" pitchFamily="34" charset="0"/>
              </a:rPr>
              <a:t>gain</a:t>
            </a:r>
            <a:r>
              <a:rPr lang="es-VE" sz="1400" dirty="0">
                <a:latin typeface="Arial" pitchFamily="34" charset="0"/>
                <a:cs typeface="Arial" pitchFamily="34" charset="0"/>
              </a:rPr>
              <a:t> </a:t>
            </a:r>
            <a:r>
              <a:rPr lang="es-VE" sz="1400" dirty="0" err="1">
                <a:latin typeface="Arial" pitchFamily="34" charset="0"/>
                <a:cs typeface="Arial" pitchFamily="34" charset="0"/>
              </a:rPr>
              <a:t>amplifier</a:t>
            </a:r>
            <a:r>
              <a:rPr lang="es-VE" sz="1400" dirty="0">
                <a:latin typeface="Arial" pitchFamily="34" charset="0"/>
                <a:cs typeface="Arial" pitchFamily="34" charset="0"/>
              </a:rPr>
              <a:t> (PGA), </a:t>
            </a:r>
            <a:r>
              <a:rPr lang="es-VE" sz="1400" dirty="0" err="1">
                <a:latin typeface="Arial" pitchFamily="34" charset="0"/>
                <a:cs typeface="Arial" pitchFamily="34" charset="0"/>
              </a:rPr>
              <a:t>an</a:t>
            </a:r>
            <a:r>
              <a:rPr lang="es-VE" sz="1400" dirty="0">
                <a:latin typeface="Arial" pitchFamily="34" charset="0"/>
                <a:cs typeface="Arial" pitchFamily="34" charset="0"/>
              </a:rPr>
              <a:t> </a:t>
            </a:r>
            <a:r>
              <a:rPr lang="es-VE" sz="1400" dirty="0" err="1">
                <a:latin typeface="Arial" pitchFamily="34" charset="0"/>
                <a:cs typeface="Arial" pitchFamily="34" charset="0"/>
              </a:rPr>
              <a:t>internal</a:t>
            </a:r>
            <a:r>
              <a:rPr lang="es-VE" sz="1400" dirty="0">
                <a:latin typeface="Arial" pitchFamily="34" charset="0"/>
                <a:cs typeface="Arial" pitchFamily="34" charset="0"/>
              </a:rPr>
              <a:t> </a:t>
            </a:r>
            <a:r>
              <a:rPr lang="es-VE" sz="1400" dirty="0" err="1">
                <a:latin typeface="Arial" pitchFamily="34" charset="0"/>
                <a:cs typeface="Arial" pitchFamily="34" charset="0"/>
              </a:rPr>
              <a:t>reference</a:t>
            </a:r>
            <a:r>
              <a:rPr lang="es-VE" sz="1400" dirty="0">
                <a:latin typeface="Arial" pitchFamily="34" charset="0"/>
                <a:cs typeface="Arial" pitchFamily="34" charset="0"/>
              </a:rPr>
              <a:t>, and </a:t>
            </a:r>
            <a:r>
              <a:rPr lang="es-VE" sz="1400" dirty="0" err="1">
                <a:latin typeface="Arial" pitchFamily="34" charset="0"/>
                <a:cs typeface="Arial" pitchFamily="34" charset="0"/>
              </a:rPr>
              <a:t>an</a:t>
            </a:r>
            <a:r>
              <a:rPr lang="es-VE" sz="1400" dirty="0">
                <a:latin typeface="Arial" pitchFamily="34" charset="0"/>
                <a:cs typeface="Arial" pitchFamily="34" charset="0"/>
              </a:rPr>
              <a:t> </a:t>
            </a:r>
            <a:r>
              <a:rPr lang="es-VE" sz="1400" dirty="0" err="1">
                <a:latin typeface="Arial" pitchFamily="34" charset="0"/>
                <a:cs typeface="Arial" pitchFamily="34" charset="0"/>
              </a:rPr>
              <a:t>onboard</a:t>
            </a:r>
            <a:r>
              <a:rPr lang="es-VE" sz="1400" dirty="0">
                <a:latin typeface="Arial" pitchFamily="34" charset="0"/>
                <a:cs typeface="Arial" pitchFamily="34" charset="0"/>
              </a:rPr>
              <a:t> </a:t>
            </a:r>
            <a:r>
              <a:rPr lang="es-VE" sz="1400" dirty="0" err="1">
                <a:latin typeface="Arial" pitchFamily="34" charset="0"/>
                <a:cs typeface="Arial" pitchFamily="34" charset="0"/>
              </a:rPr>
              <a:t>oscillator</a:t>
            </a:r>
            <a:r>
              <a:rPr lang="es-VE" sz="1400" dirty="0">
                <a:latin typeface="Arial" pitchFamily="34" charset="0"/>
                <a:cs typeface="Arial" pitchFamily="34" charset="0"/>
              </a:rPr>
              <a:t>.</a:t>
            </a:r>
          </a:p>
          <a:p>
            <a:r>
              <a:rPr lang="es-VE" sz="1400" dirty="0" err="1">
                <a:latin typeface="Arial" pitchFamily="34" charset="0"/>
                <a:cs typeface="Arial" pitchFamily="34" charset="0"/>
              </a:rPr>
              <a:t>The</a:t>
            </a:r>
            <a:r>
              <a:rPr lang="es-VE" sz="1400" dirty="0">
                <a:latin typeface="Arial" pitchFamily="34" charset="0"/>
                <a:cs typeface="Arial" pitchFamily="34" charset="0"/>
              </a:rPr>
              <a:t> </a:t>
            </a:r>
            <a:r>
              <a:rPr lang="es-VE" sz="1400" dirty="0" err="1">
                <a:latin typeface="Arial" pitchFamily="34" charset="0"/>
                <a:cs typeface="Arial" pitchFamily="34" charset="0"/>
              </a:rPr>
              <a:t>click</a:t>
            </a:r>
            <a:r>
              <a:rPr lang="es-VE" sz="1400" dirty="0">
                <a:latin typeface="Arial" pitchFamily="34" charset="0"/>
                <a:cs typeface="Arial" pitchFamily="34" charset="0"/>
              </a:rPr>
              <a:t> </a:t>
            </a:r>
            <a:r>
              <a:rPr lang="es-VE" sz="1400" dirty="0" err="1">
                <a:latin typeface="Arial" pitchFamily="34" charset="0"/>
                <a:cs typeface="Arial" pitchFamily="34" charset="0"/>
              </a:rPr>
              <a:t>communicates</a:t>
            </a:r>
            <a:r>
              <a:rPr lang="es-VE" sz="1400" dirty="0">
                <a:latin typeface="Arial" pitchFamily="34" charset="0"/>
                <a:cs typeface="Arial" pitchFamily="34" charset="0"/>
              </a:rPr>
              <a:t> </a:t>
            </a:r>
            <a:r>
              <a:rPr lang="es-VE" sz="1400" dirty="0" err="1">
                <a:latin typeface="Arial" pitchFamily="34" charset="0"/>
                <a:cs typeface="Arial" pitchFamily="34" charset="0"/>
              </a:rPr>
              <a:t>with</a:t>
            </a:r>
            <a:r>
              <a:rPr lang="es-VE" sz="1400" dirty="0">
                <a:latin typeface="Arial" pitchFamily="34" charset="0"/>
                <a:cs typeface="Arial" pitchFamily="34" charset="0"/>
              </a:rPr>
              <a:t> </a:t>
            </a:r>
            <a:r>
              <a:rPr lang="es-VE" sz="1400" dirty="0" err="1">
                <a:latin typeface="Arial" pitchFamily="34" charset="0"/>
                <a:cs typeface="Arial" pitchFamily="34" charset="0"/>
              </a:rPr>
              <a:t>the</a:t>
            </a:r>
            <a:r>
              <a:rPr lang="es-VE" sz="1400" dirty="0">
                <a:latin typeface="Arial" pitchFamily="34" charset="0"/>
                <a:cs typeface="Arial" pitchFamily="34" charset="0"/>
              </a:rPr>
              <a:t> target MCU </a:t>
            </a:r>
            <a:r>
              <a:rPr lang="es-VE" sz="1400" dirty="0" err="1">
                <a:latin typeface="Arial" pitchFamily="34" charset="0"/>
                <a:cs typeface="Arial" pitchFamily="34" charset="0"/>
              </a:rPr>
              <a:t>over</a:t>
            </a:r>
            <a:r>
              <a:rPr lang="es-VE" sz="1400" dirty="0">
                <a:latin typeface="Arial" pitchFamily="34" charset="0"/>
                <a:cs typeface="Arial" pitchFamily="34" charset="0"/>
              </a:rPr>
              <a:t> SPI and </a:t>
            </a:r>
            <a:r>
              <a:rPr lang="es-VE" sz="1400" dirty="0" err="1">
                <a:latin typeface="Arial" pitchFamily="34" charset="0"/>
                <a:cs typeface="Arial" pitchFamily="34" charset="0"/>
              </a:rPr>
              <a:t>the</a:t>
            </a:r>
            <a:r>
              <a:rPr lang="es-VE" sz="1400" dirty="0">
                <a:latin typeface="Arial" pitchFamily="34" charset="0"/>
                <a:cs typeface="Arial" pitchFamily="34" charset="0"/>
              </a:rPr>
              <a:t> </a:t>
            </a:r>
            <a:r>
              <a:rPr lang="es-VE" sz="1400" dirty="0" err="1">
                <a:latin typeface="Arial" pitchFamily="34" charset="0"/>
                <a:cs typeface="Arial" pitchFamily="34" charset="0"/>
              </a:rPr>
              <a:t>following</a:t>
            </a:r>
            <a:r>
              <a:rPr lang="es-VE" sz="1400" dirty="0">
                <a:latin typeface="Arial" pitchFamily="34" charset="0"/>
                <a:cs typeface="Arial" pitchFamily="34" charset="0"/>
              </a:rPr>
              <a:t> </a:t>
            </a:r>
            <a:r>
              <a:rPr lang="es-VE" sz="1400" dirty="0" err="1">
                <a:latin typeface="Arial" pitchFamily="34" charset="0"/>
                <a:cs typeface="Arial" pitchFamily="34" charset="0"/>
              </a:rPr>
              <a:t>mikroBUS</a:t>
            </a:r>
            <a:r>
              <a:rPr lang="es-VE" sz="1400" dirty="0">
                <a:latin typeface="Arial" pitchFamily="34" charset="0"/>
                <a:cs typeface="Arial" pitchFamily="34" charset="0"/>
              </a:rPr>
              <a:t> </a:t>
            </a:r>
            <a:r>
              <a:rPr lang="es-VE" sz="1400" dirty="0" err="1">
                <a:latin typeface="Arial" pitchFamily="34" charset="0"/>
                <a:cs typeface="Arial" pitchFamily="34" charset="0"/>
              </a:rPr>
              <a:t>pins</a:t>
            </a:r>
            <a:r>
              <a:rPr lang="es-VE" sz="1400" dirty="0">
                <a:latin typeface="Arial" pitchFamily="34" charset="0"/>
                <a:cs typeface="Arial" pitchFamily="34" charset="0"/>
              </a:rPr>
              <a:t>: PWM, AN and INT. ECG 2 </a:t>
            </a:r>
            <a:r>
              <a:rPr lang="es-VE" sz="1400" dirty="0" err="1">
                <a:latin typeface="Arial" pitchFamily="34" charset="0"/>
                <a:cs typeface="Arial" pitchFamily="34" charset="0"/>
              </a:rPr>
              <a:t>click</a:t>
            </a:r>
            <a:r>
              <a:rPr lang="es-VE" sz="1400" dirty="0">
                <a:latin typeface="Arial" pitchFamily="34" charset="0"/>
                <a:cs typeface="Arial" pitchFamily="34" charset="0"/>
              </a:rPr>
              <a:t> </a:t>
            </a:r>
            <a:r>
              <a:rPr lang="es-VE" sz="1400" dirty="0" err="1">
                <a:latin typeface="Arial" pitchFamily="34" charset="0"/>
                <a:cs typeface="Arial" pitchFamily="34" charset="0"/>
              </a:rPr>
              <a:t>runs</a:t>
            </a:r>
            <a:r>
              <a:rPr lang="es-VE" sz="1400" dirty="0">
                <a:latin typeface="Arial" pitchFamily="34" charset="0"/>
                <a:cs typeface="Arial" pitchFamily="34" charset="0"/>
              </a:rPr>
              <a:t> </a:t>
            </a:r>
            <a:r>
              <a:rPr lang="es-VE" sz="1400" dirty="0" err="1">
                <a:latin typeface="Arial" pitchFamily="34" charset="0"/>
                <a:cs typeface="Arial" pitchFamily="34" charset="0"/>
              </a:rPr>
              <a:t>on</a:t>
            </a:r>
            <a:r>
              <a:rPr lang="es-VE" sz="1400" dirty="0">
                <a:latin typeface="Arial" pitchFamily="34" charset="0"/>
                <a:cs typeface="Arial" pitchFamily="34" charset="0"/>
              </a:rPr>
              <a:t> 3.3V and 5V </a:t>
            </a:r>
            <a:r>
              <a:rPr lang="es-VE" sz="1400" dirty="0" err="1">
                <a:latin typeface="Arial" pitchFamily="34" charset="0"/>
                <a:cs typeface="Arial" pitchFamily="34" charset="0"/>
              </a:rPr>
              <a:t>power</a:t>
            </a:r>
            <a:r>
              <a:rPr lang="es-VE" sz="1400" dirty="0">
                <a:latin typeface="Arial" pitchFamily="34" charset="0"/>
                <a:cs typeface="Arial" pitchFamily="34" charset="0"/>
              </a:rPr>
              <a:t> </a:t>
            </a:r>
            <a:r>
              <a:rPr lang="es-VE" sz="1400" dirty="0" err="1">
                <a:latin typeface="Arial" pitchFamily="34" charset="0"/>
                <a:cs typeface="Arial" pitchFamily="34" charset="0"/>
              </a:rPr>
              <a:t>supply</a:t>
            </a:r>
            <a:r>
              <a:rPr lang="es-VE" sz="1400" dirty="0">
                <a:latin typeface="Arial" pitchFamily="34" charset="0"/>
                <a:cs typeface="Arial" pitchFamily="34" charset="0"/>
              </a:rPr>
              <a:t>.</a:t>
            </a:r>
          </a:p>
        </p:txBody>
      </p:sp>
      <p:sp>
        <p:nvSpPr>
          <p:cNvPr id="11" name="Rectangle 10"/>
          <p:cNvSpPr/>
          <p:nvPr/>
        </p:nvSpPr>
        <p:spPr>
          <a:xfrm>
            <a:off x="323528" y="1628800"/>
            <a:ext cx="2304256" cy="338554"/>
          </a:xfrm>
          <a:prstGeom prst="rect">
            <a:avLst/>
          </a:prstGeom>
        </p:spPr>
        <p:txBody>
          <a:bodyPr wrap="square">
            <a:spAutoFit/>
          </a:bodyPr>
          <a:lstStyle/>
          <a:p>
            <a:r>
              <a:rPr lang="es-VE" sz="1600" b="1" dirty="0">
                <a:latin typeface="Arial" pitchFamily="34" charset="0"/>
                <a:cs typeface="Arial" pitchFamily="34" charset="0"/>
              </a:rPr>
              <a:t>MIKROE ECG 2 </a:t>
            </a:r>
            <a:r>
              <a:rPr lang="es-VE" sz="1600" b="1" dirty="0" err="1">
                <a:latin typeface="Arial" pitchFamily="34" charset="0"/>
                <a:cs typeface="Arial" pitchFamily="34" charset="0"/>
              </a:rPr>
              <a:t>click</a:t>
            </a:r>
            <a:endParaRPr lang="es-VE" sz="1600" b="1" dirty="0">
              <a:latin typeface="Arial" pitchFamily="34" charset="0"/>
              <a:cs typeface="Arial" pitchFamily="34" charset="0"/>
            </a:endParaRPr>
          </a:p>
        </p:txBody>
      </p:sp>
      <p:sp>
        <p:nvSpPr>
          <p:cNvPr id="12" name="Rectangle 11"/>
          <p:cNvSpPr/>
          <p:nvPr/>
        </p:nvSpPr>
        <p:spPr>
          <a:xfrm>
            <a:off x="3283488" y="1196752"/>
            <a:ext cx="2583912" cy="276999"/>
          </a:xfrm>
          <a:prstGeom prst="rect">
            <a:avLst/>
          </a:prstGeom>
        </p:spPr>
        <p:txBody>
          <a:bodyPr wrap="none">
            <a:spAutoFit/>
          </a:bodyPr>
          <a:lstStyle/>
          <a:p>
            <a:r>
              <a:rPr lang="es-VE" sz="1200" u="sng" dirty="0">
                <a:latin typeface="Arial" pitchFamily="34" charset="0"/>
                <a:cs typeface="Arial" pitchFamily="34" charset="0"/>
                <a:hlinkClick r:id="rId6"/>
              </a:rPr>
              <a:t>https://www.mikroe.com/ecg-2-click</a:t>
            </a:r>
          </a:p>
        </p:txBody>
      </p:sp>
      <p:sp>
        <p:nvSpPr>
          <p:cNvPr id="2" name="TextBox 4">
            <a:extLst>
              <a:ext uri="{FF2B5EF4-FFF2-40B4-BE49-F238E27FC236}">
                <a16:creationId xmlns:a16="http://schemas.microsoft.com/office/drawing/2014/main" id="{7BE40FDF-2C14-CEBA-D2FD-04859D48FCFB}"/>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219200" y="1844824"/>
            <a:ext cx="6691630" cy="3643721"/>
          </a:xfrm>
          <a:prstGeom prst="rect">
            <a:avLst/>
          </a:prstGeom>
          <a:noFill/>
          <a:ln w="9525">
            <a:noFill/>
            <a:miter lim="800000"/>
            <a:headEnd/>
            <a:tailEnd/>
          </a:ln>
        </p:spPr>
      </p:pic>
      <p:sp>
        <p:nvSpPr>
          <p:cNvPr id="5" name="TextBox 4"/>
          <p:cNvSpPr txBox="1"/>
          <p:nvPr/>
        </p:nvSpPr>
        <p:spPr>
          <a:xfrm>
            <a:off x="1979712" y="620688"/>
            <a:ext cx="5112568" cy="338554"/>
          </a:xfrm>
          <a:prstGeom prst="rect">
            <a:avLst/>
          </a:prstGeom>
          <a:noFill/>
        </p:spPr>
        <p:txBody>
          <a:bodyPr wrap="square" rtlCol="0">
            <a:spAutoFit/>
          </a:bodyPr>
          <a:lstStyle/>
          <a:p>
            <a:pPr algn="ctr"/>
            <a:r>
              <a:rPr lang="en-US" sz="1600" b="1" dirty="0">
                <a:latin typeface="Arial" pitchFamily="34" charset="0"/>
                <a:cs typeface="Arial" pitchFamily="34" charset="0"/>
              </a:rPr>
              <a:t>Analog Front End (AFE)</a:t>
            </a:r>
          </a:p>
        </p:txBody>
      </p:sp>
      <p:sp>
        <p:nvSpPr>
          <p:cNvPr id="8" name="TextBox 7"/>
          <p:cNvSpPr txBox="1"/>
          <p:nvPr/>
        </p:nvSpPr>
        <p:spPr>
          <a:xfrm>
            <a:off x="3131840" y="1393031"/>
            <a:ext cx="2914580" cy="307777"/>
          </a:xfrm>
          <a:prstGeom prst="rect">
            <a:avLst/>
          </a:prstGeom>
          <a:noFill/>
        </p:spPr>
        <p:txBody>
          <a:bodyPr wrap="none" rtlCol="0">
            <a:spAutoFit/>
          </a:bodyPr>
          <a:lstStyle/>
          <a:p>
            <a:r>
              <a:rPr lang="en-US" sz="1400" b="1" dirty="0">
                <a:latin typeface="Arial" pitchFamily="34" charset="0"/>
                <a:cs typeface="Arial" pitchFamily="34" charset="0"/>
              </a:rPr>
              <a:t>MIKROE ECG 2 Click Schematic</a:t>
            </a:r>
            <a:endParaRPr lang="es-VE" sz="1400" b="1" dirty="0">
              <a:latin typeface="Arial" pitchFamily="34" charset="0"/>
              <a:cs typeface="Arial" pitchFamily="34" charset="0"/>
            </a:endParaRPr>
          </a:p>
        </p:txBody>
      </p:sp>
      <p:sp>
        <p:nvSpPr>
          <p:cNvPr id="9" name="TextBox 8"/>
          <p:cNvSpPr txBox="1"/>
          <p:nvPr/>
        </p:nvSpPr>
        <p:spPr>
          <a:xfrm>
            <a:off x="2987824" y="908720"/>
            <a:ext cx="3168352" cy="338554"/>
          </a:xfrm>
          <a:prstGeom prst="rect">
            <a:avLst/>
          </a:prstGeom>
          <a:noFill/>
        </p:spPr>
        <p:txBody>
          <a:bodyPr wrap="square" rtlCol="0">
            <a:spAutoFit/>
          </a:bodyPr>
          <a:lstStyle/>
          <a:p>
            <a:r>
              <a:rPr lang="en-US" sz="1600" b="1" dirty="0">
                <a:latin typeface="Arial" pitchFamily="34" charset="0"/>
                <a:cs typeface="Arial" pitchFamily="34" charset="0"/>
              </a:rPr>
              <a:t>OEM example with ADS1294</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B7816BA7-5AEA-8B4D-AE46-67FEE329F5F9}"/>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0" y="1695450"/>
            <a:ext cx="6143625" cy="4933950"/>
          </a:xfrm>
          <a:prstGeom prst="rect">
            <a:avLst/>
          </a:prstGeom>
          <a:noFill/>
          <a:ln w="9525">
            <a:noFill/>
            <a:miter lim="800000"/>
            <a:headEnd/>
            <a:tailEnd/>
          </a:ln>
        </p:spPr>
      </p:pic>
      <p:sp>
        <p:nvSpPr>
          <p:cNvPr id="5" name="TextBox 4"/>
          <p:cNvSpPr txBox="1"/>
          <p:nvPr/>
        </p:nvSpPr>
        <p:spPr>
          <a:xfrm>
            <a:off x="3124200" y="609600"/>
            <a:ext cx="2819400" cy="338554"/>
          </a:xfrm>
          <a:prstGeom prst="rect">
            <a:avLst/>
          </a:prstGeom>
          <a:noFill/>
        </p:spPr>
        <p:txBody>
          <a:bodyPr wrap="square" rtlCol="0">
            <a:spAutoFit/>
          </a:bodyPr>
          <a:lstStyle/>
          <a:p>
            <a:r>
              <a:rPr lang="en-US" sz="1600" b="1" dirty="0">
                <a:latin typeface="Arial" pitchFamily="34" charset="0"/>
                <a:cs typeface="Arial" pitchFamily="34" charset="0"/>
              </a:rPr>
              <a:t>SMD Passive Components</a:t>
            </a:r>
            <a:endParaRPr lang="es-VE" sz="1600" b="1" dirty="0">
              <a:latin typeface="Arial" pitchFamily="34" charset="0"/>
              <a:cs typeface="Arial" pitchFamily="34" charset="0"/>
            </a:endParaRPr>
          </a:p>
        </p:txBody>
      </p:sp>
      <p:sp>
        <p:nvSpPr>
          <p:cNvPr id="1027" name="Rectangle 3"/>
          <p:cNvSpPr>
            <a:spLocks noChangeArrowheads="1"/>
          </p:cNvSpPr>
          <p:nvPr/>
        </p:nvSpPr>
        <p:spPr bwMode="auto">
          <a:xfrm>
            <a:off x="914400" y="953869"/>
            <a:ext cx="73914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Surface-mount technology</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SMT</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is a method for producing </a:t>
            </a:r>
            <a:r>
              <a:rPr kumimoji="0" lang="en-US" sz="1200" strike="noStrike" cap="none" normalizeH="0" baseline="0" dirty="0">
                <a:ln>
                  <a:noFill/>
                </a:ln>
                <a:effectLst/>
                <a:latin typeface="Arial" pitchFamily="34" charset="0"/>
                <a:ea typeface="Times New Roman" pitchFamily="18" charset="0"/>
                <a:cs typeface="Arial" pitchFamily="34" charset="0"/>
              </a:rPr>
              <a:t>electronic </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circuits in which the components are mounted or placed directly onto the surface of </a:t>
            </a:r>
            <a:r>
              <a:rPr kumimoji="0" lang="en-US" sz="1200" b="0" i="0" u="none" strike="noStrike" cap="none" normalizeH="0" baseline="0" dirty="0">
                <a:ln>
                  <a:noFill/>
                </a:ln>
                <a:effectLst/>
                <a:latin typeface="Arial" pitchFamily="34" charset="0"/>
                <a:ea typeface="Times New Roman" pitchFamily="18" charset="0"/>
                <a:cs typeface="Arial" pitchFamily="34" charset="0"/>
              </a:rPr>
              <a:t>printed circuit board </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(PCBs).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An electronic device so made is called a </a:t>
            </a:r>
            <a:r>
              <a:rPr kumimoji="0" 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surface-mount device</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SMD</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a:t>
            </a:r>
            <a:r>
              <a:rPr kumimoji="0" lang="es-VE" sz="1200" b="0" i="0" u="none" strike="noStrike" cap="none" normalizeH="0" baseline="0" dirty="0">
                <a:ln>
                  <a:noFill/>
                </a:ln>
                <a:solidFill>
                  <a:schemeClr val="tx1"/>
                </a:solidFill>
                <a:effectLst/>
                <a:latin typeface="Arial" pitchFamily="34" charset="0"/>
                <a:cs typeface="Arial" pitchFamily="34" charset="0"/>
              </a:rPr>
              <a:t> </a:t>
            </a:r>
          </a:p>
        </p:txBody>
      </p:sp>
      <p:sp>
        <p:nvSpPr>
          <p:cNvPr id="2" name="TextBox 4">
            <a:extLst>
              <a:ext uri="{FF2B5EF4-FFF2-40B4-BE49-F238E27FC236}">
                <a16:creationId xmlns:a16="http://schemas.microsoft.com/office/drawing/2014/main" id="{AC0BDB29-A210-81BE-A9AF-333BCAB629A2}"/>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print"/>
          <a:srcRect/>
          <a:stretch>
            <a:fillRect/>
          </a:stretch>
        </p:blipFill>
        <p:spPr bwMode="auto">
          <a:xfrm>
            <a:off x="323529" y="980728"/>
            <a:ext cx="3888432" cy="2929568"/>
          </a:xfrm>
          <a:prstGeom prst="rect">
            <a:avLst/>
          </a:prstGeom>
          <a:noFill/>
          <a:ln w="9525">
            <a:noFill/>
            <a:miter lim="800000"/>
            <a:headEnd/>
            <a:tailEnd/>
          </a:ln>
        </p:spPr>
      </p:pic>
      <p:pic>
        <p:nvPicPr>
          <p:cNvPr id="76803" name="Picture 3"/>
          <p:cNvPicPr>
            <a:picLocks noChangeAspect="1" noChangeArrowheads="1"/>
          </p:cNvPicPr>
          <p:nvPr/>
        </p:nvPicPr>
        <p:blipFill>
          <a:blip r:embed="rId3" cstate="print"/>
          <a:srcRect/>
          <a:stretch>
            <a:fillRect/>
          </a:stretch>
        </p:blipFill>
        <p:spPr bwMode="auto">
          <a:xfrm>
            <a:off x="395536" y="3933056"/>
            <a:ext cx="3831761" cy="288032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4716016" y="980728"/>
            <a:ext cx="3792074" cy="2849208"/>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a:stretch>
            <a:fillRect/>
          </a:stretch>
        </p:blipFill>
        <p:spPr bwMode="auto">
          <a:xfrm>
            <a:off x="4697229" y="3933056"/>
            <a:ext cx="3835211" cy="2880321"/>
          </a:xfrm>
          <a:prstGeom prst="rect">
            <a:avLst/>
          </a:prstGeom>
          <a:noFill/>
          <a:ln w="9525">
            <a:noFill/>
            <a:miter lim="800000"/>
            <a:headEnd/>
            <a:tailEnd/>
          </a:ln>
        </p:spPr>
      </p:pic>
      <p:sp>
        <p:nvSpPr>
          <p:cNvPr id="8" name="TextBox 7"/>
          <p:cNvSpPr txBox="1"/>
          <p:nvPr/>
        </p:nvSpPr>
        <p:spPr>
          <a:xfrm>
            <a:off x="3923928" y="548680"/>
            <a:ext cx="1224136" cy="338554"/>
          </a:xfrm>
          <a:prstGeom prst="rect">
            <a:avLst/>
          </a:prstGeom>
          <a:noFill/>
        </p:spPr>
        <p:txBody>
          <a:bodyPr wrap="square" rtlCol="0">
            <a:spAutoFit/>
          </a:bodyPr>
          <a:lstStyle/>
          <a:p>
            <a:r>
              <a:rPr lang="en-US" sz="1600" b="1" dirty="0">
                <a:latin typeface="Arial" pitchFamily="34" charset="0"/>
                <a:cs typeface="Arial" pitchFamily="34" charset="0"/>
              </a:rPr>
              <a:t>Protection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266C56F3-A8E9-9128-B1BB-0162284BB830}"/>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4499992" y="1373460"/>
            <a:ext cx="4057650" cy="5295900"/>
          </a:xfrm>
          <a:prstGeom prst="rect">
            <a:avLst/>
          </a:prstGeom>
          <a:noFill/>
          <a:ln w="9525">
            <a:noFill/>
            <a:miter lim="800000"/>
            <a:headEnd/>
            <a:tailEnd/>
          </a:ln>
        </p:spPr>
      </p:pic>
      <p:pic>
        <p:nvPicPr>
          <p:cNvPr id="79875" name="Picture 3"/>
          <p:cNvPicPr>
            <a:picLocks noChangeAspect="1" noChangeArrowheads="1"/>
          </p:cNvPicPr>
          <p:nvPr/>
        </p:nvPicPr>
        <p:blipFill>
          <a:blip r:embed="rId3" cstate="print"/>
          <a:srcRect/>
          <a:stretch>
            <a:fillRect/>
          </a:stretch>
        </p:blipFill>
        <p:spPr bwMode="auto">
          <a:xfrm>
            <a:off x="899592" y="4935810"/>
            <a:ext cx="2200275" cy="1733550"/>
          </a:xfrm>
          <a:prstGeom prst="rect">
            <a:avLst/>
          </a:prstGeom>
          <a:noFill/>
          <a:ln w="9525">
            <a:noFill/>
            <a:miter lim="800000"/>
            <a:headEnd/>
            <a:tailEnd/>
          </a:ln>
        </p:spPr>
      </p:pic>
      <p:pic>
        <p:nvPicPr>
          <p:cNvPr id="79876" name="Picture 4"/>
          <p:cNvPicPr>
            <a:picLocks noChangeAspect="1" noChangeArrowheads="1"/>
          </p:cNvPicPr>
          <p:nvPr/>
        </p:nvPicPr>
        <p:blipFill>
          <a:blip r:embed="rId4" cstate="print"/>
          <a:srcRect/>
          <a:stretch>
            <a:fillRect/>
          </a:stretch>
        </p:blipFill>
        <p:spPr bwMode="auto">
          <a:xfrm>
            <a:off x="683568" y="6669360"/>
            <a:ext cx="2592288" cy="156319"/>
          </a:xfrm>
          <a:prstGeom prst="rect">
            <a:avLst/>
          </a:prstGeom>
          <a:noFill/>
          <a:ln w="9525">
            <a:noFill/>
            <a:miter lim="800000"/>
            <a:headEnd/>
            <a:tailEnd/>
          </a:ln>
        </p:spPr>
      </p:pic>
      <p:pic>
        <p:nvPicPr>
          <p:cNvPr id="79877" name="Picture 5"/>
          <p:cNvPicPr>
            <a:picLocks noChangeAspect="1" noChangeArrowheads="1"/>
          </p:cNvPicPr>
          <p:nvPr/>
        </p:nvPicPr>
        <p:blipFill>
          <a:blip r:embed="rId5" cstate="print"/>
          <a:srcRect/>
          <a:stretch>
            <a:fillRect/>
          </a:stretch>
        </p:blipFill>
        <p:spPr bwMode="auto">
          <a:xfrm>
            <a:off x="179512" y="2780928"/>
            <a:ext cx="4680520" cy="2090283"/>
          </a:xfrm>
          <a:prstGeom prst="rect">
            <a:avLst/>
          </a:prstGeom>
          <a:noFill/>
          <a:ln w="9525">
            <a:noFill/>
            <a:miter lim="800000"/>
            <a:headEnd/>
            <a:tailEnd/>
          </a:ln>
        </p:spPr>
      </p:pic>
      <p:sp>
        <p:nvSpPr>
          <p:cNvPr id="11" name="Rectangle 10"/>
          <p:cNvSpPr/>
          <p:nvPr/>
        </p:nvSpPr>
        <p:spPr>
          <a:xfrm>
            <a:off x="341784" y="1052736"/>
            <a:ext cx="2286000" cy="1938992"/>
          </a:xfrm>
          <a:prstGeom prst="rect">
            <a:avLst/>
          </a:prstGeom>
        </p:spPr>
        <p:txBody>
          <a:bodyPr>
            <a:spAutoFit/>
          </a:bodyPr>
          <a:lstStyle/>
          <a:p>
            <a:pPr lvl="0"/>
            <a:r>
              <a:rPr lang="es-VE" sz="800" b="1" dirty="0" err="1">
                <a:solidFill>
                  <a:prstClr val="black"/>
                </a:solidFill>
                <a:latin typeface="Arial" pitchFamily="34" charset="0"/>
                <a:cs typeface="Arial" pitchFamily="34" charset="0"/>
              </a:rPr>
              <a:t>Features</a:t>
            </a:r>
            <a:endParaRPr lang="es-VE" sz="800" b="1" dirty="0">
              <a:solidFill>
                <a:prstClr val="black"/>
              </a:solidFill>
              <a:latin typeface="Arial" pitchFamily="34" charset="0"/>
              <a:cs typeface="Arial" pitchFamily="34" charset="0"/>
            </a:endParaRPr>
          </a:p>
          <a:p>
            <a:pPr lvl="0"/>
            <a:r>
              <a:rPr lang="en-US" sz="800" dirty="0">
                <a:solidFill>
                  <a:prstClr val="black"/>
                </a:solidFill>
                <a:latin typeface="Arial" pitchFamily="34" charset="0"/>
                <a:cs typeface="Arial" pitchFamily="34" charset="0"/>
              </a:rPr>
              <a:t>• Protects Electrocardiographic (ECG) Monitoring Equipment</a:t>
            </a:r>
          </a:p>
          <a:p>
            <a:pPr lvl="0"/>
            <a:r>
              <a:rPr lang="en-US" sz="800" dirty="0">
                <a:solidFill>
                  <a:prstClr val="black"/>
                </a:solidFill>
                <a:latin typeface="Arial" pitchFamily="34" charset="0"/>
                <a:cs typeface="Arial" pitchFamily="34" charset="0"/>
              </a:rPr>
              <a:t>(ME) Against Effects of Defibrillation</a:t>
            </a:r>
          </a:p>
          <a:p>
            <a:pPr lvl="0"/>
            <a:r>
              <a:rPr lang="en-US" sz="800" dirty="0">
                <a:solidFill>
                  <a:prstClr val="black"/>
                </a:solidFill>
                <a:latin typeface="Arial" pitchFamily="34" charset="0"/>
                <a:cs typeface="Arial" pitchFamily="34" charset="0"/>
              </a:rPr>
              <a:t>• Very Small Size and Very Low Leakage</a:t>
            </a:r>
          </a:p>
          <a:p>
            <a:pPr lvl="0"/>
            <a:r>
              <a:rPr lang="en-US" sz="800" dirty="0">
                <a:solidFill>
                  <a:prstClr val="black"/>
                </a:solidFill>
                <a:latin typeface="Arial" pitchFamily="34" charset="0"/>
                <a:cs typeface="Arial" pitchFamily="34" charset="0"/>
              </a:rPr>
              <a:t>• Integrates </a:t>
            </a:r>
            <a:r>
              <a:rPr lang="en-US" sz="800" dirty="0" err="1">
                <a:solidFill>
                  <a:prstClr val="black"/>
                </a:solidFill>
                <a:latin typeface="Arial" pitchFamily="34" charset="0"/>
                <a:cs typeface="Arial" pitchFamily="34" charset="0"/>
              </a:rPr>
              <a:t>Zener</a:t>
            </a:r>
            <a:r>
              <a:rPr lang="en-US" sz="800" dirty="0">
                <a:solidFill>
                  <a:prstClr val="black"/>
                </a:solidFill>
                <a:latin typeface="Arial" pitchFamily="34" charset="0"/>
                <a:cs typeface="Arial" pitchFamily="34" charset="0"/>
              </a:rPr>
              <a:t> Diodes and SCRs into a Single IC</a:t>
            </a:r>
          </a:p>
          <a:p>
            <a:pPr lvl="0"/>
            <a:r>
              <a:rPr lang="en-US" sz="800" dirty="0">
                <a:solidFill>
                  <a:prstClr val="black"/>
                </a:solidFill>
                <a:latin typeface="Arial" pitchFamily="34" charset="0"/>
                <a:cs typeface="Arial" pitchFamily="34" charset="0"/>
              </a:rPr>
              <a:t>• Easily Expandable to M×5 Channels</a:t>
            </a:r>
          </a:p>
          <a:p>
            <a:pPr lvl="0"/>
            <a:r>
              <a:rPr lang="en-US" sz="800" dirty="0">
                <a:solidFill>
                  <a:prstClr val="black"/>
                </a:solidFill>
                <a:latin typeface="Arial" pitchFamily="34" charset="0"/>
                <a:cs typeface="Arial" pitchFamily="34" charset="0"/>
              </a:rPr>
              <a:t>• Facilitates Compliance with IEC 60601-2-25 and</a:t>
            </a:r>
          </a:p>
          <a:p>
            <a:pPr lvl="0"/>
            <a:r>
              <a:rPr lang="es-VE" sz="800" dirty="0">
                <a:solidFill>
                  <a:prstClr val="black"/>
                </a:solidFill>
                <a:latin typeface="Arial" pitchFamily="34" charset="0"/>
                <a:cs typeface="Arial" pitchFamily="34" charset="0"/>
              </a:rPr>
              <a:t>IEC 60601-2-27</a:t>
            </a:r>
          </a:p>
          <a:p>
            <a:pPr lvl="0"/>
            <a:r>
              <a:rPr lang="es-VE" sz="800" dirty="0">
                <a:solidFill>
                  <a:prstClr val="black"/>
                </a:solidFill>
                <a:latin typeface="Arial" pitchFamily="34" charset="0"/>
                <a:cs typeface="Arial" pitchFamily="34" charset="0"/>
              </a:rPr>
              <a:t>• </a:t>
            </a:r>
            <a:r>
              <a:rPr lang="es-VE" sz="800" dirty="0" err="1">
                <a:solidFill>
                  <a:prstClr val="black"/>
                </a:solidFill>
                <a:latin typeface="Arial" pitchFamily="34" charset="0"/>
                <a:cs typeface="Arial" pitchFamily="34" charset="0"/>
              </a:rPr>
              <a:t>Extremely</a:t>
            </a:r>
            <a:r>
              <a:rPr lang="es-VE" sz="800" dirty="0">
                <a:solidFill>
                  <a:prstClr val="black"/>
                </a:solidFill>
                <a:latin typeface="Arial" pitchFamily="34" charset="0"/>
                <a:cs typeface="Arial" pitchFamily="34" charset="0"/>
              </a:rPr>
              <a:t> </a:t>
            </a:r>
            <a:r>
              <a:rPr lang="es-VE" sz="800" dirty="0" err="1">
                <a:solidFill>
                  <a:prstClr val="black"/>
                </a:solidFill>
                <a:latin typeface="Arial" pitchFamily="34" charset="0"/>
                <a:cs typeface="Arial" pitchFamily="34" charset="0"/>
              </a:rPr>
              <a:t>Fast</a:t>
            </a:r>
            <a:r>
              <a:rPr lang="es-VE" sz="800" dirty="0">
                <a:solidFill>
                  <a:prstClr val="black"/>
                </a:solidFill>
                <a:latin typeface="Arial" pitchFamily="34" charset="0"/>
                <a:cs typeface="Arial" pitchFamily="34" charset="0"/>
              </a:rPr>
              <a:t> </a:t>
            </a:r>
            <a:r>
              <a:rPr lang="es-VE" sz="800" dirty="0" err="1">
                <a:solidFill>
                  <a:prstClr val="black"/>
                </a:solidFill>
                <a:latin typeface="Arial" pitchFamily="34" charset="0"/>
                <a:cs typeface="Arial" pitchFamily="34" charset="0"/>
              </a:rPr>
              <a:t>Turn-On</a:t>
            </a:r>
            <a:endParaRPr lang="es-VE" sz="800" dirty="0">
              <a:solidFill>
                <a:prstClr val="black"/>
              </a:solidFill>
              <a:latin typeface="Arial" pitchFamily="34" charset="0"/>
              <a:cs typeface="Arial" pitchFamily="34" charset="0"/>
            </a:endParaRPr>
          </a:p>
          <a:p>
            <a:pPr lvl="0"/>
            <a:r>
              <a:rPr lang="es-VE" sz="800" dirty="0">
                <a:solidFill>
                  <a:prstClr val="black"/>
                </a:solidFill>
                <a:latin typeface="Arial" pitchFamily="34" charset="0"/>
                <a:cs typeface="Arial" pitchFamily="34" charset="0"/>
              </a:rPr>
              <a:t>• </a:t>
            </a:r>
            <a:r>
              <a:rPr lang="es-VE" sz="800" dirty="0" err="1">
                <a:solidFill>
                  <a:prstClr val="black"/>
                </a:solidFill>
                <a:latin typeface="Arial" pitchFamily="34" charset="0"/>
                <a:cs typeface="Arial" pitchFamily="34" charset="0"/>
              </a:rPr>
              <a:t>Five</a:t>
            </a:r>
            <a:r>
              <a:rPr lang="es-VE" sz="800" dirty="0">
                <a:solidFill>
                  <a:prstClr val="black"/>
                </a:solidFill>
                <a:latin typeface="Arial" pitchFamily="34" charset="0"/>
                <a:cs typeface="Arial" pitchFamily="34" charset="0"/>
              </a:rPr>
              <a:t> </a:t>
            </a:r>
            <a:r>
              <a:rPr lang="es-VE" sz="800" dirty="0" err="1">
                <a:solidFill>
                  <a:prstClr val="black"/>
                </a:solidFill>
                <a:latin typeface="Arial" pitchFamily="34" charset="0"/>
                <a:cs typeface="Arial" pitchFamily="34" charset="0"/>
              </a:rPr>
              <a:t>Terminals</a:t>
            </a:r>
            <a:r>
              <a:rPr lang="es-VE" sz="800" dirty="0">
                <a:solidFill>
                  <a:prstClr val="black"/>
                </a:solidFill>
                <a:latin typeface="Arial" pitchFamily="34" charset="0"/>
                <a:cs typeface="Arial" pitchFamily="34" charset="0"/>
              </a:rPr>
              <a:t> Plus </a:t>
            </a:r>
            <a:r>
              <a:rPr lang="es-VE" sz="800" dirty="0" err="1">
                <a:solidFill>
                  <a:prstClr val="black"/>
                </a:solidFill>
                <a:latin typeface="Arial" pitchFamily="34" charset="0"/>
                <a:cs typeface="Arial" pitchFamily="34" charset="0"/>
              </a:rPr>
              <a:t>Substrates</a:t>
            </a:r>
            <a:endParaRPr lang="es-VE" sz="800" dirty="0">
              <a:solidFill>
                <a:prstClr val="black"/>
              </a:solidFill>
              <a:latin typeface="Arial" pitchFamily="34" charset="0"/>
              <a:cs typeface="Arial" pitchFamily="34" charset="0"/>
            </a:endParaRPr>
          </a:p>
          <a:p>
            <a:pPr lvl="0"/>
            <a:r>
              <a:rPr lang="es-VE" sz="800" dirty="0">
                <a:solidFill>
                  <a:prstClr val="black"/>
                </a:solidFill>
                <a:latin typeface="Arial" pitchFamily="34" charset="0"/>
                <a:cs typeface="Arial" pitchFamily="34" charset="0"/>
              </a:rPr>
              <a:t>• 28-Pin QFN </a:t>
            </a:r>
            <a:r>
              <a:rPr lang="es-VE" sz="800" dirty="0" err="1">
                <a:solidFill>
                  <a:prstClr val="black"/>
                </a:solidFill>
                <a:latin typeface="Arial" pitchFamily="34" charset="0"/>
                <a:cs typeface="Arial" pitchFamily="34" charset="0"/>
              </a:rPr>
              <a:t>Package</a:t>
            </a:r>
            <a:endParaRPr lang="es-VE" sz="800" dirty="0">
              <a:solidFill>
                <a:prstClr val="black"/>
              </a:solidFill>
              <a:latin typeface="Arial" pitchFamily="34" charset="0"/>
              <a:cs typeface="Arial" pitchFamily="34" charset="0"/>
            </a:endParaRPr>
          </a:p>
          <a:p>
            <a:pPr lvl="0"/>
            <a:r>
              <a:rPr lang="es-VE" sz="800" dirty="0">
                <a:solidFill>
                  <a:prstClr val="black"/>
                </a:solidFill>
                <a:latin typeface="Arial" pitchFamily="34" charset="0"/>
                <a:cs typeface="Arial" pitchFamily="34" charset="0"/>
              </a:rPr>
              <a:t>• </a:t>
            </a:r>
            <a:r>
              <a:rPr lang="es-VE" sz="800" dirty="0" err="1">
                <a:solidFill>
                  <a:prstClr val="black"/>
                </a:solidFill>
                <a:latin typeface="Arial" pitchFamily="34" charset="0"/>
                <a:cs typeface="Arial" pitchFamily="34" charset="0"/>
              </a:rPr>
              <a:t>Medical-Level</a:t>
            </a:r>
            <a:r>
              <a:rPr lang="es-VE" sz="800" dirty="0">
                <a:solidFill>
                  <a:prstClr val="black"/>
                </a:solidFill>
                <a:latin typeface="Arial" pitchFamily="34" charset="0"/>
                <a:cs typeface="Arial" pitchFamily="34" charset="0"/>
              </a:rPr>
              <a:t> </a:t>
            </a:r>
            <a:r>
              <a:rPr lang="es-VE" sz="800" dirty="0" err="1">
                <a:solidFill>
                  <a:prstClr val="black"/>
                </a:solidFill>
                <a:latin typeface="Arial" pitchFamily="34" charset="0"/>
                <a:cs typeface="Arial" pitchFamily="34" charset="0"/>
              </a:rPr>
              <a:t>Traceability</a:t>
            </a:r>
            <a:endParaRPr lang="es-VE" sz="800" dirty="0"/>
          </a:p>
        </p:txBody>
      </p:sp>
      <p:sp>
        <p:nvSpPr>
          <p:cNvPr id="12" name="Rectangle 11"/>
          <p:cNvSpPr/>
          <p:nvPr/>
        </p:nvSpPr>
        <p:spPr>
          <a:xfrm>
            <a:off x="3415317" y="1250176"/>
            <a:ext cx="2116285" cy="738664"/>
          </a:xfrm>
          <a:prstGeom prst="rect">
            <a:avLst/>
          </a:prstGeom>
        </p:spPr>
        <p:txBody>
          <a:bodyPr wrap="none">
            <a:spAutoFit/>
          </a:bodyPr>
          <a:lstStyle/>
          <a:p>
            <a:pPr algn="ctr"/>
            <a:r>
              <a:rPr lang="es-VE" sz="1400" dirty="0">
                <a:latin typeface="Arial" pitchFamily="34" charset="0"/>
                <a:cs typeface="Arial" pitchFamily="34" charset="0"/>
              </a:rPr>
              <a:t>ZL70590 </a:t>
            </a:r>
          </a:p>
          <a:p>
            <a:pPr algn="ctr"/>
            <a:r>
              <a:rPr lang="es-VE" sz="1400" dirty="0">
                <a:latin typeface="Arial" pitchFamily="34" charset="0"/>
                <a:cs typeface="Arial" pitchFamily="34" charset="0"/>
              </a:rPr>
              <a:t>EKG/ECG </a:t>
            </a:r>
          </a:p>
          <a:p>
            <a:pPr algn="ctr"/>
            <a:r>
              <a:rPr lang="es-VE" sz="1400" dirty="0">
                <a:latin typeface="Arial" pitchFamily="34" charset="0"/>
                <a:cs typeface="Arial" pitchFamily="34" charset="0"/>
              </a:rPr>
              <a:t>Surge </a:t>
            </a:r>
            <a:r>
              <a:rPr lang="es-VE" sz="1400" dirty="0" err="1">
                <a:latin typeface="Arial" pitchFamily="34" charset="0"/>
                <a:cs typeface="Arial" pitchFamily="34" charset="0"/>
              </a:rPr>
              <a:t>Protection</a:t>
            </a:r>
            <a:r>
              <a:rPr lang="es-VE" sz="1400" dirty="0">
                <a:latin typeface="Arial" pitchFamily="34" charset="0"/>
                <a:cs typeface="Arial" pitchFamily="34" charset="0"/>
              </a:rPr>
              <a:t> </a:t>
            </a:r>
            <a:r>
              <a:rPr lang="es-VE" sz="1400" dirty="0" err="1">
                <a:latin typeface="Arial" pitchFamily="34" charset="0"/>
                <a:cs typeface="Arial" pitchFamily="34" charset="0"/>
              </a:rPr>
              <a:t>Device</a:t>
            </a:r>
            <a:endParaRPr lang="es-VE" sz="1400" dirty="0">
              <a:latin typeface="Arial" pitchFamily="34" charset="0"/>
              <a:cs typeface="Arial" pitchFamily="34" charset="0"/>
            </a:endParaRPr>
          </a:p>
        </p:txBody>
      </p:sp>
      <p:sp>
        <p:nvSpPr>
          <p:cNvPr id="10" name="TextBox 9"/>
          <p:cNvSpPr txBox="1"/>
          <p:nvPr/>
        </p:nvSpPr>
        <p:spPr>
          <a:xfrm>
            <a:off x="3923928" y="548680"/>
            <a:ext cx="1224136" cy="338554"/>
          </a:xfrm>
          <a:prstGeom prst="rect">
            <a:avLst/>
          </a:prstGeom>
          <a:noFill/>
        </p:spPr>
        <p:txBody>
          <a:bodyPr wrap="square" rtlCol="0">
            <a:spAutoFit/>
          </a:bodyPr>
          <a:lstStyle/>
          <a:p>
            <a:r>
              <a:rPr lang="en-US" sz="1600" b="1" dirty="0">
                <a:latin typeface="Arial" pitchFamily="34" charset="0"/>
                <a:cs typeface="Arial" pitchFamily="34" charset="0"/>
              </a:rPr>
              <a:t>Protection</a:t>
            </a:r>
            <a:endParaRPr lang="es-VE" sz="1600" b="1" dirty="0">
              <a:latin typeface="Arial" pitchFamily="34" charset="0"/>
              <a:cs typeface="Arial" pitchFamily="34" charset="0"/>
            </a:endParaRPr>
          </a:p>
        </p:txBody>
      </p:sp>
      <p:sp>
        <p:nvSpPr>
          <p:cNvPr id="14" name="Rectangle 13"/>
          <p:cNvSpPr/>
          <p:nvPr/>
        </p:nvSpPr>
        <p:spPr>
          <a:xfrm>
            <a:off x="2555776" y="836712"/>
            <a:ext cx="3960440" cy="288032"/>
          </a:xfrm>
          <a:prstGeom prst="rect">
            <a:avLst/>
          </a:prstGeom>
        </p:spPr>
        <p:txBody>
          <a:bodyPr wrap="square">
            <a:spAutoFit/>
          </a:bodyPr>
          <a:lstStyle/>
          <a:p>
            <a:r>
              <a:rPr lang="es-VE" sz="1200" dirty="0">
                <a:latin typeface="Arial" pitchFamily="34" charset="0"/>
                <a:cs typeface="Arial" pitchFamily="34" charset="0"/>
                <a:hlinkClick r:id="rId6"/>
              </a:rPr>
              <a:t>https://www.microsemi.com/existing-parts/parts/137888</a:t>
            </a:r>
          </a:p>
        </p:txBody>
      </p:sp>
      <p:sp>
        <p:nvSpPr>
          <p:cNvPr id="2" name="TextBox 4">
            <a:extLst>
              <a:ext uri="{FF2B5EF4-FFF2-40B4-BE49-F238E27FC236}">
                <a16:creationId xmlns:a16="http://schemas.microsoft.com/office/drawing/2014/main" id="{73EB308B-A220-1201-66EE-E2BAAB90D1CC}"/>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259632" y="2996952"/>
            <a:ext cx="6840760" cy="378904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4932040" y="1412776"/>
            <a:ext cx="3151212" cy="1692763"/>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971600" y="1340768"/>
            <a:ext cx="3672408" cy="1733275"/>
          </a:xfrm>
          <a:prstGeom prst="rect">
            <a:avLst/>
          </a:prstGeom>
          <a:noFill/>
          <a:ln w="9525">
            <a:noFill/>
            <a:miter lim="800000"/>
            <a:headEnd/>
            <a:tailEnd/>
          </a:ln>
        </p:spPr>
      </p:pic>
      <p:sp>
        <p:nvSpPr>
          <p:cNvPr id="9" name="Rectangle 1029"/>
          <p:cNvSpPr>
            <a:spLocks noChangeArrowheads="1"/>
          </p:cNvSpPr>
          <p:nvPr/>
        </p:nvSpPr>
        <p:spPr bwMode="auto">
          <a:xfrm>
            <a:off x="2483768" y="908720"/>
            <a:ext cx="4165848" cy="457200"/>
          </a:xfrm>
          <a:prstGeom prst="rect">
            <a:avLst/>
          </a:prstGeom>
          <a:noFill/>
          <a:ln w="9525">
            <a:noFill/>
            <a:miter lim="800000"/>
            <a:headEnd/>
            <a:tailEnd/>
          </a:ln>
          <a:effectLst/>
        </p:spPr>
        <p:txBody>
          <a:bodyPr anchor="ctr"/>
          <a:lstStyle/>
          <a:p>
            <a:pPr algn="ctr"/>
            <a:r>
              <a:rPr lang="en-US" sz="1400" b="1" dirty="0">
                <a:latin typeface="Arial" pitchFamily="34" charset="0"/>
                <a:cs typeface="Arial" pitchFamily="34" charset="0"/>
              </a:rPr>
              <a:t>Input Protection Examples</a:t>
            </a:r>
          </a:p>
        </p:txBody>
      </p:sp>
      <p:sp>
        <p:nvSpPr>
          <p:cNvPr id="10" name="TextBox 9"/>
          <p:cNvSpPr txBox="1"/>
          <p:nvPr/>
        </p:nvSpPr>
        <p:spPr>
          <a:xfrm>
            <a:off x="3923928" y="548680"/>
            <a:ext cx="1224136" cy="338554"/>
          </a:xfrm>
          <a:prstGeom prst="rect">
            <a:avLst/>
          </a:prstGeom>
          <a:noFill/>
        </p:spPr>
        <p:txBody>
          <a:bodyPr wrap="square" rtlCol="0">
            <a:spAutoFit/>
          </a:bodyPr>
          <a:lstStyle/>
          <a:p>
            <a:r>
              <a:rPr lang="en-US" sz="1600" b="1" dirty="0">
                <a:latin typeface="Arial" pitchFamily="34" charset="0"/>
                <a:cs typeface="Arial" pitchFamily="34" charset="0"/>
              </a:rPr>
              <a:t>Protection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FA7609BB-598C-1E03-0778-28CD6238E012}"/>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0FE2D016-D4F1-70D0-9A82-78BA179B3912}"/>
              </a:ext>
            </a:extLst>
          </p:cNvPr>
          <p:cNvPicPr>
            <a:picLocks noChangeAspect="1"/>
          </p:cNvPicPr>
          <p:nvPr/>
        </p:nvPicPr>
        <p:blipFill>
          <a:blip r:embed="rId2" cstate="print"/>
          <a:srcRect/>
          <a:stretch>
            <a:fillRect/>
          </a:stretch>
        </p:blipFill>
        <p:spPr bwMode="auto">
          <a:xfrm>
            <a:off x="231896" y="3943574"/>
            <a:ext cx="3151212" cy="1901774"/>
          </a:xfrm>
          <a:prstGeom prst="rect">
            <a:avLst/>
          </a:prstGeom>
          <a:noFill/>
          <a:ln w="9525">
            <a:noFill/>
            <a:miter lim="800000"/>
            <a:headEnd/>
            <a:tailEnd/>
          </a:ln>
        </p:spPr>
      </p:pic>
      <p:pic>
        <p:nvPicPr>
          <p:cNvPr id="5" name="Picture 1" descr="Chart&#10;&#10;Description automatically generated">
            <a:extLst>
              <a:ext uri="{FF2B5EF4-FFF2-40B4-BE49-F238E27FC236}">
                <a16:creationId xmlns:a16="http://schemas.microsoft.com/office/drawing/2014/main" id="{FEAAEE14-21D0-D638-A02F-F9E4201FF3DB}"/>
              </a:ext>
            </a:extLst>
          </p:cNvPr>
          <p:cNvPicPr>
            <a:picLocks noChangeAspect="1"/>
          </p:cNvPicPr>
          <p:nvPr/>
        </p:nvPicPr>
        <p:blipFill>
          <a:blip r:embed="rId3" cstate="print"/>
          <a:srcRect/>
          <a:stretch>
            <a:fillRect/>
          </a:stretch>
        </p:blipFill>
        <p:spPr bwMode="auto">
          <a:xfrm>
            <a:off x="3521333" y="3523975"/>
            <a:ext cx="5390771" cy="2849314"/>
          </a:xfrm>
          <a:prstGeom prst="rect">
            <a:avLst/>
          </a:prstGeom>
          <a:noFill/>
          <a:ln w="9525">
            <a:noFill/>
            <a:miter lim="800000"/>
            <a:headEnd/>
            <a:tailEnd/>
          </a:ln>
        </p:spPr>
      </p:pic>
      <p:sp>
        <p:nvSpPr>
          <p:cNvPr id="7" name="CuadroTexto 6">
            <a:extLst>
              <a:ext uri="{FF2B5EF4-FFF2-40B4-BE49-F238E27FC236}">
                <a16:creationId xmlns:a16="http://schemas.microsoft.com/office/drawing/2014/main" id="{D0B67338-5D22-7289-B875-EF330B2F3C73}"/>
              </a:ext>
            </a:extLst>
          </p:cNvPr>
          <p:cNvSpPr txBox="1"/>
          <p:nvPr/>
        </p:nvSpPr>
        <p:spPr>
          <a:xfrm>
            <a:off x="3425704" y="3191664"/>
            <a:ext cx="5486400" cy="307777"/>
          </a:xfrm>
          <a:prstGeom prst="rect">
            <a:avLst/>
          </a:prstGeom>
          <a:noFill/>
        </p:spPr>
        <p:txBody>
          <a:bodyPr wrap="square">
            <a:spAutoFit/>
          </a:bodyPr>
          <a:lstStyle/>
          <a:p>
            <a:r>
              <a:rPr lang="es-VE" sz="1400" b="1" dirty="0">
                <a:latin typeface="Arial" pitchFamily="34" charset="0"/>
                <a:cs typeface="Arial" pitchFamily="34" charset="0"/>
              </a:rPr>
              <a:t>Respuesta en frecuencia del circuito de protección (pasa bajo)</a:t>
            </a:r>
          </a:p>
        </p:txBody>
      </p:sp>
      <p:sp>
        <p:nvSpPr>
          <p:cNvPr id="9" name="TextBox 9">
            <a:extLst>
              <a:ext uri="{FF2B5EF4-FFF2-40B4-BE49-F238E27FC236}">
                <a16:creationId xmlns:a16="http://schemas.microsoft.com/office/drawing/2014/main" id="{27B09AAB-1C6A-DAE1-940F-EA26648D512C}"/>
              </a:ext>
            </a:extLst>
          </p:cNvPr>
          <p:cNvSpPr txBox="1"/>
          <p:nvPr/>
        </p:nvSpPr>
        <p:spPr>
          <a:xfrm>
            <a:off x="3923928" y="548680"/>
            <a:ext cx="1224136" cy="338554"/>
          </a:xfrm>
          <a:prstGeom prst="rect">
            <a:avLst/>
          </a:prstGeom>
          <a:noFill/>
        </p:spPr>
        <p:txBody>
          <a:bodyPr wrap="square" rtlCol="0">
            <a:spAutoFit/>
          </a:bodyPr>
          <a:lstStyle/>
          <a:p>
            <a:r>
              <a:rPr lang="en-US" sz="1600" b="1" dirty="0">
                <a:latin typeface="Arial" pitchFamily="34" charset="0"/>
                <a:cs typeface="Arial" pitchFamily="34" charset="0"/>
              </a:rPr>
              <a:t>Protection</a:t>
            </a:r>
            <a:endParaRPr lang="es-VE" sz="1600" b="1" dirty="0">
              <a:latin typeface="Arial" pitchFamily="34" charset="0"/>
              <a:cs typeface="Arial" pitchFamily="34" charset="0"/>
            </a:endParaRPr>
          </a:p>
        </p:txBody>
      </p:sp>
      <p:sp>
        <p:nvSpPr>
          <p:cNvPr id="12" name="CuadroTexto 11">
            <a:extLst>
              <a:ext uri="{FF2B5EF4-FFF2-40B4-BE49-F238E27FC236}">
                <a16:creationId xmlns:a16="http://schemas.microsoft.com/office/drawing/2014/main" id="{4DA56891-362C-9941-94B6-1228B98F89B6}"/>
              </a:ext>
            </a:extLst>
          </p:cNvPr>
          <p:cNvSpPr txBox="1"/>
          <p:nvPr/>
        </p:nvSpPr>
        <p:spPr>
          <a:xfrm>
            <a:off x="3551192" y="6397823"/>
            <a:ext cx="5360912" cy="307777"/>
          </a:xfrm>
          <a:prstGeom prst="rect">
            <a:avLst/>
          </a:prstGeom>
          <a:noFill/>
        </p:spPr>
        <p:txBody>
          <a:bodyPr wrap="square">
            <a:spAutoFit/>
          </a:bodyPr>
          <a:lstStyle/>
          <a:p>
            <a:pPr marL="0" marR="0" algn="ctr">
              <a:lnSpc>
                <a:spcPct val="107000"/>
              </a:lnSpc>
              <a:spcBef>
                <a:spcPts val="0"/>
              </a:spcBef>
              <a:spcAft>
                <a:spcPts val="800"/>
              </a:spcAft>
            </a:pPr>
            <a:r>
              <a:rPr lang="es-VE" sz="1400" dirty="0">
                <a:latin typeface="Arial" pitchFamily="34" charset="0"/>
                <a:cs typeface="Arial" pitchFamily="34" charset="0"/>
              </a:rPr>
              <a:t>Bode de amplitud del circuito de protección. f3dB = 67.8 KHz</a:t>
            </a:r>
          </a:p>
        </p:txBody>
      </p:sp>
      <p:sp>
        <p:nvSpPr>
          <p:cNvPr id="13" name="TextBox 4">
            <a:extLst>
              <a:ext uri="{FF2B5EF4-FFF2-40B4-BE49-F238E27FC236}">
                <a16:creationId xmlns:a16="http://schemas.microsoft.com/office/drawing/2014/main" id="{58B1E414-5E9D-73EC-B385-DCE4141F17FD}"/>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pic>
        <p:nvPicPr>
          <p:cNvPr id="14" name="Picture 4">
            <a:extLst>
              <a:ext uri="{FF2B5EF4-FFF2-40B4-BE49-F238E27FC236}">
                <a16:creationId xmlns:a16="http://schemas.microsoft.com/office/drawing/2014/main" id="{CCA72CF3-F468-AA10-221A-6AA3A07BDBC0}"/>
              </a:ext>
            </a:extLst>
          </p:cNvPr>
          <p:cNvPicPr/>
          <p:nvPr/>
        </p:nvPicPr>
        <p:blipFill>
          <a:blip r:embed="rId4" cstate="print"/>
          <a:srcRect/>
          <a:stretch>
            <a:fillRect/>
          </a:stretch>
        </p:blipFill>
        <p:spPr bwMode="auto">
          <a:xfrm>
            <a:off x="2819400" y="1397126"/>
            <a:ext cx="3151212" cy="1692763"/>
          </a:xfrm>
          <a:prstGeom prst="rect">
            <a:avLst/>
          </a:prstGeom>
          <a:noFill/>
          <a:ln w="9525">
            <a:noFill/>
            <a:miter lim="800000"/>
            <a:headEnd/>
            <a:tailEnd/>
          </a:ln>
        </p:spPr>
      </p:pic>
      <p:sp>
        <p:nvSpPr>
          <p:cNvPr id="15" name="TextBox 7">
            <a:extLst>
              <a:ext uri="{FF2B5EF4-FFF2-40B4-BE49-F238E27FC236}">
                <a16:creationId xmlns:a16="http://schemas.microsoft.com/office/drawing/2014/main" id="{8C5990B3-6868-7461-F9BB-E0A44333AD3D}"/>
              </a:ext>
            </a:extLst>
          </p:cNvPr>
          <p:cNvSpPr txBox="1"/>
          <p:nvPr/>
        </p:nvSpPr>
        <p:spPr>
          <a:xfrm>
            <a:off x="3200400" y="956846"/>
            <a:ext cx="2743200" cy="338554"/>
          </a:xfrm>
          <a:prstGeom prst="rect">
            <a:avLst/>
          </a:prstGeom>
          <a:noFill/>
        </p:spPr>
        <p:txBody>
          <a:bodyPr wrap="square" rtlCol="0">
            <a:spAutoFit/>
          </a:bodyPr>
          <a:lstStyle/>
          <a:p>
            <a:r>
              <a:rPr lang="en-US" sz="1600" b="1" dirty="0">
                <a:latin typeface="Arial" pitchFamily="34" charset="0"/>
                <a:cs typeface="Arial" pitchFamily="34" charset="0"/>
              </a:rPr>
              <a:t>Consider Input Protection</a:t>
            </a:r>
          </a:p>
        </p:txBody>
      </p:sp>
    </p:spTree>
    <p:extLst>
      <p:ext uri="{BB962C8B-B14F-4D97-AF65-F5344CB8AC3E}">
        <p14:creationId xmlns:p14="http://schemas.microsoft.com/office/powerpoint/2010/main" val="366646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descr="http://www.imperialendo.co.uk/Newskills/ecg/1t2.jpg"/>
          <p:cNvPicPr>
            <a:picLocks noChangeAspect="1" noChangeArrowheads="1"/>
          </p:cNvPicPr>
          <p:nvPr/>
        </p:nvPicPr>
        <p:blipFill>
          <a:blip r:embed="rId2" cstate="print"/>
          <a:srcRect/>
          <a:stretch>
            <a:fillRect/>
          </a:stretch>
        </p:blipFill>
        <p:spPr bwMode="auto">
          <a:xfrm>
            <a:off x="755576" y="1066800"/>
            <a:ext cx="7620000" cy="5715000"/>
          </a:xfrm>
          <a:prstGeom prst="rect">
            <a:avLst/>
          </a:prstGeom>
          <a:noFill/>
        </p:spPr>
      </p:pic>
      <p:sp>
        <p:nvSpPr>
          <p:cNvPr id="4" name="Rectangle 8"/>
          <p:cNvSpPr>
            <a:spLocks noChangeArrowheads="1"/>
          </p:cNvSpPr>
          <p:nvPr/>
        </p:nvSpPr>
        <p:spPr bwMode="auto">
          <a:xfrm>
            <a:off x="3707904" y="630560"/>
            <a:ext cx="1656184" cy="360040"/>
          </a:xfrm>
          <a:prstGeom prst="rect">
            <a:avLst/>
          </a:prstGeom>
          <a:noFill/>
          <a:ln w="9525">
            <a:noFill/>
            <a:miter lim="800000"/>
            <a:headEnd/>
            <a:tailEnd/>
          </a:ln>
          <a:effectLst/>
        </p:spPr>
        <p:txBody>
          <a:bodyPr anchor="ctr"/>
          <a:lstStyle/>
          <a:p>
            <a:pPr algn="ctr"/>
            <a:r>
              <a:rPr lang="es-VE" sz="1600" b="1" dirty="0">
                <a:latin typeface="Arial" pitchFamily="34" charset="0"/>
                <a:cs typeface="Arial" pitchFamily="34" charset="0"/>
              </a:rPr>
              <a:t>ECG </a:t>
            </a:r>
            <a:r>
              <a:rPr lang="es-VE" sz="1600" b="1" dirty="0" err="1">
                <a:latin typeface="Arial" pitchFamily="34" charset="0"/>
                <a:cs typeface="Arial" pitchFamily="34" charset="0"/>
              </a:rPr>
              <a:t>Waveform</a:t>
            </a:r>
            <a:endParaRPr lang="en-US" sz="1600" b="1" dirty="0">
              <a:latin typeface="Arial" pitchFamily="34" charset="0"/>
              <a:cs typeface="Arial" pitchFamily="34" charset="0"/>
            </a:endParaRPr>
          </a:p>
        </p:txBody>
      </p:sp>
      <p:sp>
        <p:nvSpPr>
          <p:cNvPr id="6" name="TextBox 5"/>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p:cNvPicPr>
            <a:picLocks noChangeAspect="1" noChangeArrowheads="1"/>
          </p:cNvPicPr>
          <p:nvPr/>
        </p:nvPicPr>
        <p:blipFill>
          <a:blip r:embed="rId2" cstate="print"/>
          <a:srcRect/>
          <a:stretch>
            <a:fillRect/>
          </a:stretch>
        </p:blipFill>
        <p:spPr bwMode="auto">
          <a:xfrm>
            <a:off x="538027" y="3928069"/>
            <a:ext cx="3745941" cy="2813299"/>
          </a:xfrm>
          <a:prstGeom prst="rect">
            <a:avLst/>
          </a:prstGeom>
          <a:noFill/>
          <a:ln w="9525">
            <a:noFill/>
            <a:miter lim="800000"/>
            <a:headEnd/>
            <a:tailEnd/>
          </a:ln>
        </p:spPr>
      </p:pic>
      <p:pic>
        <p:nvPicPr>
          <p:cNvPr id="77829" name="Picture 5"/>
          <p:cNvPicPr>
            <a:picLocks noChangeAspect="1" noChangeArrowheads="1"/>
          </p:cNvPicPr>
          <p:nvPr/>
        </p:nvPicPr>
        <p:blipFill>
          <a:blip r:embed="rId3" cstate="print"/>
          <a:srcRect/>
          <a:stretch>
            <a:fillRect/>
          </a:stretch>
        </p:blipFill>
        <p:spPr bwMode="auto">
          <a:xfrm>
            <a:off x="4716016" y="1124744"/>
            <a:ext cx="3816424" cy="2850571"/>
          </a:xfrm>
          <a:prstGeom prst="rect">
            <a:avLst/>
          </a:prstGeom>
          <a:noFill/>
          <a:ln w="9525">
            <a:noFill/>
            <a:miter lim="800000"/>
            <a:headEnd/>
            <a:tailEnd/>
          </a:ln>
        </p:spPr>
      </p:pic>
      <p:pic>
        <p:nvPicPr>
          <p:cNvPr id="77830" name="Picture 6"/>
          <p:cNvPicPr>
            <a:picLocks noChangeAspect="1" noChangeArrowheads="1"/>
          </p:cNvPicPr>
          <p:nvPr/>
        </p:nvPicPr>
        <p:blipFill>
          <a:blip r:embed="rId4" cstate="print"/>
          <a:srcRect/>
          <a:stretch>
            <a:fillRect/>
          </a:stretch>
        </p:blipFill>
        <p:spPr bwMode="auto">
          <a:xfrm>
            <a:off x="4644008" y="3979469"/>
            <a:ext cx="3692649" cy="2761899"/>
          </a:xfrm>
          <a:prstGeom prst="rect">
            <a:avLst/>
          </a:prstGeom>
          <a:noFill/>
          <a:ln w="9525">
            <a:noFill/>
            <a:miter lim="800000"/>
            <a:headEnd/>
            <a:tailEnd/>
          </a:ln>
        </p:spPr>
      </p:pic>
      <p:pic>
        <p:nvPicPr>
          <p:cNvPr id="77831" name="Picture 7"/>
          <p:cNvPicPr>
            <a:picLocks noChangeAspect="1" noChangeArrowheads="1"/>
          </p:cNvPicPr>
          <p:nvPr/>
        </p:nvPicPr>
        <p:blipFill>
          <a:blip r:embed="rId5" cstate="print"/>
          <a:srcRect/>
          <a:stretch>
            <a:fillRect/>
          </a:stretch>
        </p:blipFill>
        <p:spPr bwMode="auto">
          <a:xfrm>
            <a:off x="611560" y="1052736"/>
            <a:ext cx="3856433" cy="2888357"/>
          </a:xfrm>
          <a:prstGeom prst="rect">
            <a:avLst/>
          </a:prstGeom>
          <a:noFill/>
          <a:ln w="9525">
            <a:noFill/>
            <a:miter lim="800000"/>
            <a:headEnd/>
            <a:tailEnd/>
          </a:ln>
        </p:spPr>
      </p:pic>
      <p:sp>
        <p:nvSpPr>
          <p:cNvPr id="8" name="TextBox 7"/>
          <p:cNvSpPr txBox="1"/>
          <p:nvPr/>
        </p:nvSpPr>
        <p:spPr>
          <a:xfrm>
            <a:off x="3923928" y="548680"/>
            <a:ext cx="1224136" cy="338554"/>
          </a:xfrm>
          <a:prstGeom prst="rect">
            <a:avLst/>
          </a:prstGeom>
          <a:noFill/>
        </p:spPr>
        <p:txBody>
          <a:bodyPr wrap="square" rtlCol="0">
            <a:spAutoFit/>
          </a:bodyPr>
          <a:lstStyle/>
          <a:p>
            <a:r>
              <a:rPr lang="en-US" sz="1600" b="1" dirty="0">
                <a:latin typeface="Arial" pitchFamily="34" charset="0"/>
                <a:cs typeface="Arial" pitchFamily="34" charset="0"/>
              </a:rPr>
              <a:t>Protection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D80FC59B-5777-7227-2F5D-7FDC8B9EC746}"/>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755576" y="1700808"/>
            <a:ext cx="7623599" cy="3887430"/>
          </a:xfrm>
          <a:prstGeom prst="rect">
            <a:avLst/>
          </a:prstGeom>
          <a:noFill/>
          <a:ln w="9525">
            <a:noFill/>
            <a:miter lim="800000"/>
            <a:headEnd/>
            <a:tailEnd/>
          </a:ln>
        </p:spPr>
      </p:pic>
      <p:sp>
        <p:nvSpPr>
          <p:cNvPr id="7" name="TextBox 6"/>
          <p:cNvSpPr txBox="1"/>
          <p:nvPr/>
        </p:nvSpPr>
        <p:spPr>
          <a:xfrm>
            <a:off x="2843808" y="575846"/>
            <a:ext cx="3384376" cy="338554"/>
          </a:xfrm>
          <a:prstGeom prst="rect">
            <a:avLst/>
          </a:prstGeom>
          <a:noFill/>
        </p:spPr>
        <p:txBody>
          <a:bodyPr wrap="square" rtlCol="0">
            <a:spAutoFit/>
          </a:bodyPr>
          <a:lstStyle/>
          <a:p>
            <a:r>
              <a:rPr lang="en-US" sz="1600" b="1" dirty="0">
                <a:latin typeface="Arial" pitchFamily="34" charset="0"/>
                <a:cs typeface="Arial" pitchFamily="34" charset="0"/>
              </a:rPr>
              <a:t>Discrete ECG Amplifier </a:t>
            </a:r>
            <a:r>
              <a:rPr lang="es-VE" sz="1600" b="1" dirty="0" err="1">
                <a:latin typeface="Arial" pitchFamily="34" charset="0"/>
                <a:cs typeface="Arial" pitchFamily="34" charset="0"/>
              </a:rPr>
              <a:t>with</a:t>
            </a:r>
            <a:r>
              <a:rPr lang="en-US" sz="1600" b="1" dirty="0">
                <a:latin typeface="Arial" pitchFamily="34" charset="0"/>
                <a:cs typeface="Arial" pitchFamily="34" charset="0"/>
              </a:rPr>
              <a:t> INA</a:t>
            </a:r>
            <a:endParaRPr lang="es-VE" sz="1600" b="1" dirty="0">
              <a:latin typeface="Arial" pitchFamily="34" charset="0"/>
              <a:cs typeface="Arial" pitchFamily="34" charset="0"/>
            </a:endParaRPr>
          </a:p>
        </p:txBody>
      </p:sp>
      <p:sp>
        <p:nvSpPr>
          <p:cNvPr id="6" name="TextBox 5"/>
          <p:cNvSpPr txBox="1"/>
          <p:nvPr/>
        </p:nvSpPr>
        <p:spPr>
          <a:xfrm>
            <a:off x="3995936" y="980728"/>
            <a:ext cx="1008609" cy="307777"/>
          </a:xfrm>
          <a:prstGeom prst="rect">
            <a:avLst/>
          </a:prstGeom>
          <a:noFill/>
        </p:spPr>
        <p:txBody>
          <a:bodyPr wrap="none" rtlCol="0">
            <a:spAutoFit/>
          </a:bodyPr>
          <a:lstStyle/>
          <a:p>
            <a:r>
              <a:rPr lang="en-US" sz="1400" b="1" dirty="0">
                <a:latin typeface="Arial" pitchFamily="34" charset="0"/>
                <a:cs typeface="Arial" pitchFamily="34" charset="0"/>
              </a:rPr>
              <a:t>Right Leg</a:t>
            </a:r>
            <a:endParaRPr lang="es-VE" sz="14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6EB640A1-274B-071D-E676-871655A6D50A}"/>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jasper.sikken.nl/soundcardecg/soundcardecg.gif"/>
          <p:cNvPicPr>
            <a:picLocks noChangeAspect="1" noChangeArrowheads="1"/>
          </p:cNvPicPr>
          <p:nvPr/>
        </p:nvPicPr>
        <p:blipFill>
          <a:blip r:embed="rId2" cstate="print"/>
          <a:srcRect/>
          <a:stretch>
            <a:fillRect/>
          </a:stretch>
        </p:blipFill>
        <p:spPr bwMode="auto">
          <a:xfrm>
            <a:off x="251520" y="1628800"/>
            <a:ext cx="8491863" cy="4338811"/>
          </a:xfrm>
          <a:prstGeom prst="rect">
            <a:avLst/>
          </a:prstGeom>
          <a:noFill/>
        </p:spPr>
      </p:pic>
      <p:sp>
        <p:nvSpPr>
          <p:cNvPr id="7" name="TextBox 6"/>
          <p:cNvSpPr txBox="1"/>
          <p:nvPr/>
        </p:nvSpPr>
        <p:spPr>
          <a:xfrm>
            <a:off x="2864024" y="575846"/>
            <a:ext cx="3384376" cy="338554"/>
          </a:xfrm>
          <a:prstGeom prst="rect">
            <a:avLst/>
          </a:prstGeom>
          <a:noFill/>
        </p:spPr>
        <p:txBody>
          <a:bodyPr wrap="square" rtlCol="0">
            <a:spAutoFit/>
          </a:bodyPr>
          <a:lstStyle/>
          <a:p>
            <a:r>
              <a:rPr lang="en-US" sz="1600" b="1" dirty="0">
                <a:latin typeface="Arial" pitchFamily="34" charset="0"/>
                <a:cs typeface="Arial" pitchFamily="34" charset="0"/>
              </a:rPr>
              <a:t>Discrete ECG Amplifier </a:t>
            </a:r>
            <a:r>
              <a:rPr lang="es-VE" sz="1600" b="1" dirty="0" err="1">
                <a:latin typeface="Arial" pitchFamily="34" charset="0"/>
                <a:cs typeface="Arial" pitchFamily="34" charset="0"/>
              </a:rPr>
              <a:t>with</a:t>
            </a:r>
            <a:r>
              <a:rPr lang="en-US" sz="1600" b="1" dirty="0">
                <a:latin typeface="Arial" pitchFamily="34" charset="0"/>
                <a:cs typeface="Arial" pitchFamily="34" charset="0"/>
              </a:rPr>
              <a:t> INA</a:t>
            </a:r>
            <a:endParaRPr lang="es-VE" sz="1600" b="1" dirty="0">
              <a:latin typeface="Arial" pitchFamily="34" charset="0"/>
              <a:cs typeface="Arial" pitchFamily="34" charset="0"/>
            </a:endParaRPr>
          </a:p>
        </p:txBody>
      </p:sp>
      <p:sp>
        <p:nvSpPr>
          <p:cNvPr id="6" name="TextBox 5"/>
          <p:cNvSpPr txBox="1"/>
          <p:nvPr/>
        </p:nvSpPr>
        <p:spPr>
          <a:xfrm>
            <a:off x="3419872" y="980728"/>
            <a:ext cx="2310248" cy="307777"/>
          </a:xfrm>
          <a:prstGeom prst="rect">
            <a:avLst/>
          </a:prstGeom>
          <a:noFill/>
        </p:spPr>
        <p:txBody>
          <a:bodyPr wrap="none" rtlCol="0">
            <a:spAutoFit/>
          </a:bodyPr>
          <a:lstStyle/>
          <a:p>
            <a:r>
              <a:rPr lang="en-US" sz="1400" b="1" dirty="0">
                <a:latin typeface="Arial" pitchFamily="34" charset="0"/>
                <a:cs typeface="Arial" pitchFamily="34" charset="0"/>
              </a:rPr>
              <a:t>Right Leg and Protection</a:t>
            </a:r>
            <a:endParaRPr lang="es-VE" sz="14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CD58E0AD-37C3-29B1-BE94-DD0647D0C6D8}"/>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76200" y="2514600"/>
            <a:ext cx="4281450" cy="2209967"/>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205288" y="2438400"/>
            <a:ext cx="4938712" cy="3214323"/>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3467100" y="914400"/>
            <a:ext cx="2209800" cy="277308"/>
          </a:xfrm>
          <a:prstGeom prst="rect">
            <a:avLst/>
          </a:prstGeom>
          <a:noFill/>
          <a:ln w="9525">
            <a:noFill/>
            <a:miter lim="800000"/>
            <a:headEnd/>
            <a:tailEnd/>
          </a:ln>
        </p:spPr>
      </p:pic>
      <p:sp>
        <p:nvSpPr>
          <p:cNvPr id="7" name="TextBox 6"/>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3" name="TextBox 4">
            <a:extLst>
              <a:ext uri="{FF2B5EF4-FFF2-40B4-BE49-F238E27FC236}">
                <a16:creationId xmlns:a16="http://schemas.microsoft.com/office/drawing/2014/main" id="{2E073521-C53C-617A-3628-A94E07BE069A}"/>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2209800" y="914400"/>
            <a:ext cx="4800600" cy="281886"/>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685800" y="1447800"/>
            <a:ext cx="7787244" cy="5081507"/>
          </a:xfrm>
          <a:prstGeom prst="rect">
            <a:avLst/>
          </a:prstGeom>
          <a:noFill/>
          <a:ln w="9525">
            <a:noFill/>
            <a:miter lim="800000"/>
            <a:headEnd/>
            <a:tailEnd/>
          </a:ln>
        </p:spPr>
      </p:pic>
      <p:sp>
        <p:nvSpPr>
          <p:cNvPr id="7" name="TextBox 6"/>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AC95CF84-64CD-4471-DA1A-FD935B4B6D5C}"/>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600200" y="1447800"/>
            <a:ext cx="5953125" cy="2515986"/>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209800" y="3581400"/>
            <a:ext cx="4448175" cy="3097596"/>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3581400" y="983010"/>
            <a:ext cx="1981200" cy="312389"/>
          </a:xfrm>
          <a:prstGeom prst="rect">
            <a:avLst/>
          </a:prstGeom>
          <a:noFill/>
          <a:ln w="9525">
            <a:noFill/>
            <a:miter lim="800000"/>
            <a:headEnd/>
            <a:tailEnd/>
          </a:ln>
        </p:spPr>
      </p:pic>
      <p:sp>
        <p:nvSpPr>
          <p:cNvPr id="7" name="TextBox 6"/>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894B9D95-1E77-05ED-2615-5ABCEC0F21BA}"/>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762000" y="1371600"/>
            <a:ext cx="7620000" cy="5177794"/>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4572001" y="1040161"/>
            <a:ext cx="1981199" cy="312388"/>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2362200" y="1016976"/>
            <a:ext cx="1828800" cy="316523"/>
          </a:xfrm>
          <a:prstGeom prst="rect">
            <a:avLst/>
          </a:prstGeom>
          <a:noFill/>
          <a:ln w="9525">
            <a:noFill/>
            <a:miter lim="800000"/>
            <a:headEnd/>
            <a:tailEnd/>
          </a:ln>
        </p:spPr>
      </p:pic>
      <p:sp>
        <p:nvSpPr>
          <p:cNvPr id="7" name="TextBox 6"/>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FFF3993A-DEB5-AFB3-8681-E8037F186F76}"/>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228600" y="1600200"/>
            <a:ext cx="8677275" cy="47244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2057400" y="1002558"/>
            <a:ext cx="5029200" cy="263065"/>
          </a:xfrm>
          <a:prstGeom prst="rect">
            <a:avLst/>
          </a:prstGeom>
          <a:noFill/>
          <a:ln w="9525">
            <a:noFill/>
            <a:miter lim="800000"/>
            <a:headEnd/>
            <a:tailEnd/>
          </a:ln>
        </p:spPr>
      </p:pic>
      <p:sp>
        <p:nvSpPr>
          <p:cNvPr id="6" name="TextBox 5"/>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AEE7647F-2CF8-3387-5C17-CBE3809DE2E9}"/>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990600" y="1447800"/>
            <a:ext cx="7140974" cy="5173808"/>
          </a:xfrm>
          <a:prstGeom prst="rect">
            <a:avLst/>
          </a:prstGeom>
          <a:noFill/>
          <a:ln w="9525">
            <a:noFill/>
            <a:miter lim="800000"/>
            <a:headEnd/>
            <a:tailEnd/>
          </a:ln>
        </p:spPr>
      </p:pic>
      <p:sp>
        <p:nvSpPr>
          <p:cNvPr id="5" name="TextBox 4"/>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pic>
        <p:nvPicPr>
          <p:cNvPr id="7" name="Picture 3"/>
          <p:cNvPicPr>
            <a:picLocks noChangeAspect="1" noChangeArrowheads="1"/>
          </p:cNvPicPr>
          <p:nvPr/>
        </p:nvPicPr>
        <p:blipFill>
          <a:blip r:embed="rId3" cstate="print"/>
          <a:srcRect/>
          <a:stretch>
            <a:fillRect/>
          </a:stretch>
        </p:blipFill>
        <p:spPr bwMode="auto">
          <a:xfrm>
            <a:off x="2057400" y="1002558"/>
            <a:ext cx="5029200" cy="263065"/>
          </a:xfrm>
          <a:prstGeom prst="rect">
            <a:avLst/>
          </a:prstGeom>
          <a:noFill/>
          <a:ln w="9525">
            <a:noFill/>
            <a:miter lim="800000"/>
            <a:headEnd/>
            <a:tailEnd/>
          </a:ln>
        </p:spPr>
      </p:pic>
      <p:sp>
        <p:nvSpPr>
          <p:cNvPr id="2" name="TextBox 4">
            <a:extLst>
              <a:ext uri="{FF2B5EF4-FFF2-40B4-BE49-F238E27FC236}">
                <a16:creationId xmlns:a16="http://schemas.microsoft.com/office/drawing/2014/main" id="{32C213D5-67CF-C4A8-2249-96E6BA7F2405}"/>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905000" y="1371600"/>
            <a:ext cx="5167311" cy="2122947"/>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1219200" y="3631210"/>
            <a:ext cx="6781800" cy="299819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4114800" y="943534"/>
            <a:ext cx="838200" cy="320489"/>
          </a:xfrm>
          <a:prstGeom prst="rect">
            <a:avLst/>
          </a:prstGeom>
          <a:noFill/>
          <a:ln w="9525">
            <a:noFill/>
            <a:miter lim="800000"/>
            <a:headEnd/>
            <a:tailEnd/>
          </a:ln>
        </p:spPr>
      </p:pic>
      <p:sp>
        <p:nvSpPr>
          <p:cNvPr id="7" name="TextBox 6"/>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A9EB0479-E669-23BB-6ACD-448F70312430}"/>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BEF7F59F-34CB-4C90-9911-88C73451EEAF}"/>
              </a:ext>
            </a:extLst>
          </p:cNvPr>
          <p:cNvSpPr>
            <a:spLocks noChangeArrowheads="1"/>
          </p:cNvSpPr>
          <p:nvPr/>
        </p:nvSpPr>
        <p:spPr bwMode="auto">
          <a:xfrm>
            <a:off x="3707904" y="630560"/>
            <a:ext cx="1656184" cy="360040"/>
          </a:xfrm>
          <a:prstGeom prst="rect">
            <a:avLst/>
          </a:prstGeom>
          <a:noFill/>
          <a:ln w="9525">
            <a:noFill/>
            <a:miter lim="800000"/>
            <a:headEnd/>
            <a:tailEnd/>
          </a:ln>
          <a:effectLst/>
        </p:spPr>
        <p:txBody>
          <a:bodyPr anchor="ctr"/>
          <a:lstStyle/>
          <a:p>
            <a:pPr algn="ctr"/>
            <a:r>
              <a:rPr lang="es-VE" sz="1600" b="1" dirty="0">
                <a:latin typeface="Arial" pitchFamily="34" charset="0"/>
                <a:cs typeface="Arial" pitchFamily="34" charset="0"/>
              </a:rPr>
              <a:t>ECG </a:t>
            </a:r>
            <a:r>
              <a:rPr lang="es-VE" sz="1600" b="1" dirty="0" err="1">
                <a:latin typeface="Arial" pitchFamily="34" charset="0"/>
                <a:cs typeface="Arial" pitchFamily="34" charset="0"/>
              </a:rPr>
              <a:t>Waveform</a:t>
            </a:r>
            <a:endParaRPr lang="en-US" sz="1600" b="1" dirty="0">
              <a:latin typeface="Arial" pitchFamily="34" charset="0"/>
              <a:cs typeface="Arial" pitchFamily="34" charset="0"/>
            </a:endParaRPr>
          </a:p>
        </p:txBody>
      </p:sp>
      <p:sp>
        <p:nvSpPr>
          <p:cNvPr id="8" name="TextBox 7">
            <a:extLst>
              <a:ext uri="{FF2B5EF4-FFF2-40B4-BE49-F238E27FC236}">
                <a16:creationId xmlns:a16="http://schemas.microsoft.com/office/drawing/2014/main" id="{295E9402-C505-4494-A54B-A36C709F3EB8}"/>
              </a:ext>
            </a:extLst>
          </p:cNvPr>
          <p:cNvSpPr txBox="1"/>
          <p:nvPr/>
        </p:nvSpPr>
        <p:spPr>
          <a:xfrm>
            <a:off x="602776" y="1749623"/>
            <a:ext cx="2819400" cy="307777"/>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Animation of a normal ECG wave</a:t>
            </a:r>
            <a:endParaRPr lang="es-VE" sz="1400" dirty="0"/>
          </a:p>
        </p:txBody>
      </p:sp>
      <p:sp>
        <p:nvSpPr>
          <p:cNvPr id="10" name="TextBox 9">
            <a:extLst>
              <a:ext uri="{FF2B5EF4-FFF2-40B4-BE49-F238E27FC236}">
                <a16:creationId xmlns:a16="http://schemas.microsoft.com/office/drawing/2014/main" id="{4AE633F1-0CE8-4716-8924-2C6527ADD2CD}"/>
              </a:ext>
            </a:extLst>
          </p:cNvPr>
          <p:cNvSpPr txBox="1"/>
          <p:nvPr/>
        </p:nvSpPr>
        <p:spPr>
          <a:xfrm>
            <a:off x="3390900" y="990600"/>
            <a:ext cx="2362200" cy="276999"/>
          </a:xfrm>
          <a:prstGeom prst="rect">
            <a:avLst/>
          </a:prstGeom>
          <a:noFill/>
        </p:spPr>
        <p:txBody>
          <a:bodyPr wrap="square">
            <a:spAutoFit/>
          </a:bodyPr>
          <a:lstStyle/>
          <a:p>
            <a:r>
              <a:rPr lang="es-VE" sz="1200" dirty="0" err="1">
                <a:latin typeface="Arial" panose="020B0604020202020204" pitchFamily="34" charset="0"/>
                <a:cs typeface="Arial" panose="020B0604020202020204" pitchFamily="34" charset="0"/>
                <a:hlinkClick r:id="rId2"/>
              </a:rPr>
              <a:t>Electrocardiography</a:t>
            </a:r>
            <a:r>
              <a:rPr lang="es-VE" sz="1200" dirty="0">
                <a:latin typeface="Arial" panose="020B0604020202020204" pitchFamily="34" charset="0"/>
                <a:cs typeface="Arial" panose="020B0604020202020204" pitchFamily="34" charset="0"/>
                <a:hlinkClick r:id="rId2"/>
              </a:rPr>
              <a:t> - Wikipedia</a:t>
            </a:r>
            <a:endParaRPr lang="es-VE" sz="1200" dirty="0">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85A74245-047E-49B5-81C9-6302DEB62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062" y="2743200"/>
            <a:ext cx="4817646" cy="265241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D7C8D64-0519-4AFA-B139-5FAFDA70F590}"/>
              </a:ext>
            </a:extLst>
          </p:cNvPr>
          <p:cNvSpPr txBox="1"/>
          <p:nvPr/>
        </p:nvSpPr>
        <p:spPr>
          <a:xfrm>
            <a:off x="4713170" y="1709152"/>
            <a:ext cx="3688876" cy="307777"/>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Formation of limb waveforms during a pulse</a:t>
            </a:r>
            <a:endParaRPr lang="es-VE" sz="1400" dirty="0"/>
          </a:p>
        </p:txBody>
      </p:sp>
      <p:pic>
        <p:nvPicPr>
          <p:cNvPr id="14" name="Picture 2">
            <a:extLst>
              <a:ext uri="{FF2B5EF4-FFF2-40B4-BE49-F238E27FC236}">
                <a16:creationId xmlns:a16="http://schemas.microsoft.com/office/drawing/2014/main" id="{87E2877C-F5BC-40E1-8D9B-BB208CAE1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8" y="2091519"/>
            <a:ext cx="4172251" cy="47664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0C7FCE3B-D833-FF68-0DE1-787DE7EC386E}"/>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120957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85800" y="1524000"/>
            <a:ext cx="7424737" cy="5153641"/>
          </a:xfrm>
          <a:prstGeom prst="rect">
            <a:avLst/>
          </a:prstGeom>
          <a:noFill/>
          <a:ln w="9525">
            <a:noFill/>
            <a:miter lim="800000"/>
            <a:headEnd/>
            <a:tailEnd/>
          </a:ln>
        </p:spPr>
      </p:pic>
      <p:sp>
        <p:nvSpPr>
          <p:cNvPr id="6" name="TextBox 5"/>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092631DA-F96A-8A7A-3E70-FC71CB625A25}"/>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pic>
        <p:nvPicPr>
          <p:cNvPr id="3" name="Picture 3">
            <a:extLst>
              <a:ext uri="{FF2B5EF4-FFF2-40B4-BE49-F238E27FC236}">
                <a16:creationId xmlns:a16="http://schemas.microsoft.com/office/drawing/2014/main" id="{0181C7AC-9241-0566-FEF8-A92B0FDCF7DE}"/>
              </a:ext>
            </a:extLst>
          </p:cNvPr>
          <p:cNvPicPr>
            <a:picLocks noChangeAspect="1" noChangeArrowheads="1"/>
          </p:cNvPicPr>
          <p:nvPr/>
        </p:nvPicPr>
        <p:blipFill>
          <a:blip r:embed="rId3" cstate="print"/>
          <a:srcRect/>
          <a:stretch>
            <a:fillRect/>
          </a:stretch>
        </p:blipFill>
        <p:spPr bwMode="auto">
          <a:xfrm>
            <a:off x="4114800" y="943534"/>
            <a:ext cx="838200" cy="320489"/>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4876800" y="4648200"/>
            <a:ext cx="4114800" cy="198120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4876800" y="1828800"/>
            <a:ext cx="4191000" cy="2667000"/>
          </a:xfrm>
          <a:prstGeom prst="rect">
            <a:avLst/>
          </a:prstGeom>
          <a:noFill/>
          <a:ln w="9525">
            <a:noFill/>
            <a:miter lim="800000"/>
            <a:headEnd/>
            <a:tailEnd/>
          </a:ln>
        </p:spPr>
      </p:pic>
      <p:sp>
        <p:nvSpPr>
          <p:cNvPr id="9217" name="Rectangle 1"/>
          <p:cNvSpPr>
            <a:spLocks noChangeArrowheads="1"/>
          </p:cNvSpPr>
          <p:nvPr/>
        </p:nvSpPr>
        <p:spPr bwMode="auto">
          <a:xfrm>
            <a:off x="76200" y="1706434"/>
            <a:ext cx="4724400" cy="18774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VE" sz="1600" b="1" i="0" u="none" strike="noStrike" cap="none" normalizeH="0" baseline="0" dirty="0">
                <a:ln>
                  <a:noFill/>
                </a:ln>
                <a:solidFill>
                  <a:schemeClr val="tx1"/>
                </a:solidFill>
                <a:effectLst/>
                <a:latin typeface="Arial" pitchFamily="34" charset="0"/>
                <a:ea typeface="Times New Roman" pitchFamily="18" charset="0"/>
                <a:cs typeface="Arial" pitchFamily="34" charset="0"/>
              </a:rPr>
              <a:t>EMI </a:t>
            </a:r>
            <a:r>
              <a:rPr kumimoji="0" lang="es-VE" sz="16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suppression</a:t>
            </a:r>
            <a:endParaRPr kumimoji="0" lang="es-VE"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Times New Roman" pitchFamily="18" charset="0"/>
                <a:cs typeface="Arial" pitchFamily="34" charset="0"/>
              </a:rPr>
              <a:t>http://www.ti.com/lit/an/szza009/szza009.pdf</a:t>
            </a:r>
            <a:endParaRPr kumimoji="0" lang="es-VE"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Times New Roman" pitchFamily="18" charset="0"/>
                <a:cs typeface="Arial" pitchFamily="34" charset="0"/>
                <a:hlinkClick r:id="rId4"/>
              </a:rPr>
              <a:t>https://www.murata.com/products/emc/emifil/knowhow/basic</a:t>
            </a:r>
            <a:endParaRPr kumimoji="0" lang="es-VE"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Times New Roman" pitchFamily="18" charset="0"/>
                <a:cs typeface="Arial" pitchFamily="34" charset="0"/>
              </a:rPr>
              <a:t>https://resources.altium.com/presentations/pcb-design-techniques-to-reduce-emi</a:t>
            </a:r>
            <a:endParaRPr kumimoji="0" lang="es-VE"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Times New Roman" pitchFamily="18" charset="0"/>
                <a:cs typeface="Arial" pitchFamily="34" charset="0"/>
                <a:hlinkClick r:id="rId5"/>
              </a:rPr>
              <a:t>https://resources.altium.com/ebooks/pcb-design-techniques-to-reduce-emi-ebook</a:t>
            </a:r>
            <a:endParaRPr kumimoji="0" lang="es-VE"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Times New Roman" pitchFamily="18" charset="0"/>
                <a:cs typeface="Arial" pitchFamily="34" charset="0"/>
                <a:hlinkClick r:id="rId6"/>
              </a:rPr>
              <a:t>https://resources.orcad.com/blog/techniques-to-reduce-emi-in-your-pcb-designs</a:t>
            </a:r>
            <a:endParaRPr kumimoji="0" lang="es-VE"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Times New Roman" pitchFamily="18" charset="0"/>
                <a:cs typeface="Arial" pitchFamily="34" charset="0"/>
                <a:hlinkClick r:id="rId7"/>
              </a:rPr>
              <a:t>https://www.eetimes.com/author.asp?section_id=36&amp;doc_id=1327269#</a:t>
            </a:r>
            <a:endParaRPr kumimoji="0" lang="es-VE"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Considerar las opciones </a:t>
            </a:r>
            <a:r>
              <a:rPr kumimoji="0" lang="es-VE" sz="1000" b="0" i="0" u="none" strike="noStrike" cap="none" normalizeH="0" baseline="0" dirty="0" err="1">
                <a:ln>
                  <a:noFill/>
                </a:ln>
                <a:solidFill>
                  <a:schemeClr val="tx1"/>
                </a:solidFill>
                <a:effectLst/>
                <a:latin typeface="Arial" pitchFamily="34" charset="0"/>
                <a:ea typeface="Calibri" pitchFamily="34" charset="0"/>
                <a:cs typeface="Arial" pitchFamily="34" charset="0"/>
              </a:rPr>
              <a:t>Murata</a:t>
            </a:r>
            <a:r>
              <a:rPr kumimoji="0" lang="es-VE" sz="1000" b="0" i="0" u="none" strike="noStrike" cap="none" normalizeH="0" baseline="0" dirty="0">
                <a:ln>
                  <a:noFill/>
                </a:ln>
                <a:solidFill>
                  <a:schemeClr val="tx1"/>
                </a:solidFill>
                <a:effectLst/>
                <a:latin typeface="Arial" pitchFamily="34" charset="0"/>
                <a:ea typeface="Calibri" pitchFamily="34" charset="0"/>
                <a:cs typeface="Arial" pitchFamily="34" charset="0"/>
              </a:rPr>
              <a:t> (Murata_EMILFIL_c31e-794748.pdf):</a:t>
            </a:r>
            <a:endParaRPr kumimoji="0" lang="es-VE"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ea typeface="Calibri" pitchFamily="34" charset="0"/>
                <a:cs typeface="Arial" pitchFamily="34" charset="0"/>
              </a:rPr>
              <a:t>Ferrite Bead: BLM18PG121SN1</a:t>
            </a:r>
            <a:endParaRPr kumimoji="0" lang="es-VE"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ea typeface="Calibri" pitchFamily="34" charset="0"/>
                <a:cs typeface="Arial" pitchFamily="34" charset="0"/>
              </a:rPr>
              <a:t>Capacitor Type: NFM18PS105D0J3</a:t>
            </a:r>
            <a:endParaRPr kumimoji="0" lang="es-VE"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ea typeface="Calibri" pitchFamily="34" charset="0"/>
                <a:cs typeface="Arial" pitchFamily="34" charset="0"/>
              </a:rPr>
              <a:t>Common Mode </a:t>
            </a:r>
            <a:r>
              <a:rPr kumimoji="0" lang="en-US" sz="1000" b="0" i="0" u="none" strike="noStrike" cap="none" normalizeH="0" baseline="0" dirty="0" err="1">
                <a:ln>
                  <a:noFill/>
                </a:ln>
                <a:solidFill>
                  <a:schemeClr val="tx1"/>
                </a:solidFill>
                <a:effectLst/>
                <a:latin typeface="Arial" pitchFamily="34" charset="0"/>
                <a:ea typeface="Calibri" pitchFamily="34" charset="0"/>
                <a:cs typeface="Arial" pitchFamily="34" charset="0"/>
              </a:rPr>
              <a:t>Choque</a:t>
            </a:r>
            <a:r>
              <a:rPr kumimoji="0" lang="en-US" sz="1000" b="0" i="0" u="none" strike="noStrike" cap="none" normalizeH="0" baseline="0" dirty="0">
                <a:ln>
                  <a:noFill/>
                </a:ln>
                <a:solidFill>
                  <a:schemeClr val="tx1"/>
                </a:solidFill>
                <a:effectLst/>
                <a:latin typeface="Arial" pitchFamily="34" charset="0"/>
                <a:ea typeface="Calibri" pitchFamily="34" charset="0"/>
                <a:cs typeface="Arial" pitchFamily="34" charset="0"/>
              </a:rPr>
              <a:t> Coil: No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 name="TextBox 7"/>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14E41350-DB92-1C66-C28F-5FF4D79BB051}"/>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381000" y="1066800"/>
            <a:ext cx="3962400" cy="548640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4800600" y="1066800"/>
            <a:ext cx="3962400" cy="5512192"/>
          </a:xfrm>
          <a:prstGeom prst="rect">
            <a:avLst/>
          </a:prstGeom>
          <a:noFill/>
          <a:ln w="9525">
            <a:noFill/>
            <a:miter lim="800000"/>
            <a:headEnd/>
            <a:tailEnd/>
          </a:ln>
        </p:spPr>
      </p:pic>
      <p:sp>
        <p:nvSpPr>
          <p:cNvPr id="7" name="TextBox 6"/>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16BD72BB-AAF1-D704-C31F-FF1E12656E8E}"/>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609600" y="1066800"/>
            <a:ext cx="3657600" cy="5394417"/>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4724400" y="1066800"/>
            <a:ext cx="3505200" cy="4800600"/>
          </a:xfrm>
          <a:prstGeom prst="rect">
            <a:avLst/>
          </a:prstGeom>
          <a:noFill/>
          <a:ln w="9525">
            <a:noFill/>
            <a:miter lim="800000"/>
            <a:headEnd/>
            <a:tailEnd/>
          </a:ln>
        </p:spPr>
      </p:pic>
      <p:sp>
        <p:nvSpPr>
          <p:cNvPr id="7" name="TextBox 6"/>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45412560-AFA8-AC32-F2F6-2A3636363984}"/>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198098" y="1066800"/>
            <a:ext cx="6574302" cy="5400675"/>
          </a:xfrm>
          <a:prstGeom prst="rect">
            <a:avLst/>
          </a:prstGeom>
          <a:noFill/>
          <a:ln w="9525">
            <a:noFill/>
            <a:miter lim="800000"/>
            <a:headEnd/>
            <a:tailEnd/>
          </a:ln>
        </p:spPr>
      </p:pic>
      <p:sp>
        <p:nvSpPr>
          <p:cNvPr id="7" name="TextBox 6"/>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56A0F999-FB88-1E78-ED80-9880B456AA98}"/>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637572" y="1469978"/>
            <a:ext cx="7592028" cy="4578398"/>
          </a:xfrm>
          <a:prstGeom prst="rect">
            <a:avLst/>
          </a:prstGeom>
          <a:noFill/>
          <a:ln w="9525">
            <a:noFill/>
            <a:miter lim="800000"/>
            <a:headEnd/>
            <a:tailEnd/>
          </a:ln>
        </p:spPr>
      </p:pic>
      <p:sp>
        <p:nvSpPr>
          <p:cNvPr id="6" name="TextBox 5"/>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3" name="TextBox 4">
            <a:extLst>
              <a:ext uri="{FF2B5EF4-FFF2-40B4-BE49-F238E27FC236}">
                <a16:creationId xmlns:a16="http://schemas.microsoft.com/office/drawing/2014/main" id="{29DA4C80-1858-F934-9429-6C82D51B1A34}"/>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533400" y="914400"/>
            <a:ext cx="5555615" cy="571500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6553200" y="2895600"/>
            <a:ext cx="1880695" cy="1976600"/>
          </a:xfrm>
          <a:prstGeom prst="rect">
            <a:avLst/>
          </a:prstGeom>
          <a:noFill/>
          <a:ln w="9525">
            <a:noFill/>
            <a:miter lim="800000"/>
            <a:headEnd/>
            <a:tailEnd/>
          </a:ln>
        </p:spPr>
      </p:pic>
      <p:sp>
        <p:nvSpPr>
          <p:cNvPr id="7" name="TextBox 6"/>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6424722B-0052-6DB2-ECA5-D090DBF84BD5}"/>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AB39E249-2310-03E7-2BED-A8CC17AD4BB5}"/>
              </a:ext>
            </a:extLst>
          </p:cNvPr>
          <p:cNvPicPr>
            <a:picLocks noChangeAspect="1"/>
          </p:cNvPicPr>
          <p:nvPr/>
        </p:nvPicPr>
        <p:blipFill>
          <a:blip r:embed="rId2" cstate="print"/>
          <a:srcRect/>
          <a:stretch>
            <a:fillRect/>
          </a:stretch>
        </p:blipFill>
        <p:spPr bwMode="auto">
          <a:xfrm>
            <a:off x="213097" y="2720554"/>
            <a:ext cx="5349503" cy="2994446"/>
          </a:xfrm>
          <a:prstGeom prst="rect">
            <a:avLst/>
          </a:prstGeom>
          <a:noFill/>
          <a:ln w="9525">
            <a:noFill/>
            <a:miter lim="800000"/>
            <a:headEnd/>
            <a:tailEnd/>
          </a:ln>
        </p:spPr>
      </p:pic>
      <p:sp>
        <p:nvSpPr>
          <p:cNvPr id="6" name="CuadroTexto 5">
            <a:extLst>
              <a:ext uri="{FF2B5EF4-FFF2-40B4-BE49-F238E27FC236}">
                <a16:creationId xmlns:a16="http://schemas.microsoft.com/office/drawing/2014/main" id="{19561FBD-44E7-3065-8F6B-CD785D559972}"/>
              </a:ext>
            </a:extLst>
          </p:cNvPr>
          <p:cNvSpPr txBox="1"/>
          <p:nvPr/>
        </p:nvSpPr>
        <p:spPr>
          <a:xfrm>
            <a:off x="457200" y="2345860"/>
            <a:ext cx="4879975" cy="307777"/>
          </a:xfrm>
          <a:prstGeom prst="rect">
            <a:avLst/>
          </a:prstGeom>
          <a:noFill/>
        </p:spPr>
        <p:txBody>
          <a:bodyPr wrap="square">
            <a:spAutoFit/>
          </a:bodyPr>
          <a:lstStyle/>
          <a:p>
            <a:r>
              <a:rPr lang="es-VE" sz="1400" dirty="0">
                <a:effectLst/>
                <a:latin typeface="Arial" panose="020B0604020202020204" pitchFamily="34" charset="0"/>
                <a:ea typeface="Calibri" panose="020F0502020204030204" pitchFamily="34" charset="0"/>
              </a:rPr>
              <a:t>Respuesta del NFM18PS105D0J3D sin los condensadores</a:t>
            </a:r>
            <a:endParaRPr lang="es-VE" sz="1400" dirty="0"/>
          </a:p>
        </p:txBody>
      </p:sp>
      <p:sp>
        <p:nvSpPr>
          <p:cNvPr id="8" name="CuadroTexto 7">
            <a:extLst>
              <a:ext uri="{FF2B5EF4-FFF2-40B4-BE49-F238E27FC236}">
                <a16:creationId xmlns:a16="http://schemas.microsoft.com/office/drawing/2014/main" id="{1BDC139A-0BED-E5F9-E36D-E918C302496A}"/>
              </a:ext>
            </a:extLst>
          </p:cNvPr>
          <p:cNvSpPr txBox="1"/>
          <p:nvPr/>
        </p:nvSpPr>
        <p:spPr>
          <a:xfrm>
            <a:off x="460035" y="1538911"/>
            <a:ext cx="8244146" cy="670889"/>
          </a:xfrm>
          <a:prstGeom prst="rect">
            <a:avLst/>
          </a:prstGeom>
          <a:noFill/>
        </p:spPr>
        <p:txBody>
          <a:bodyPr wrap="square">
            <a:spAutoFit/>
          </a:bodyPr>
          <a:lstStyle/>
          <a:p>
            <a:pPr marL="0" marR="0" algn="just">
              <a:lnSpc>
                <a:spcPct val="107000"/>
              </a:lnSpc>
              <a:spcBef>
                <a:spcPts val="0"/>
              </a:spcBef>
              <a:spcAft>
                <a:spcPts val="0"/>
              </a:spcAft>
            </a:pPr>
            <a:r>
              <a:rPr lang="es-VE" sz="1200" dirty="0">
                <a:latin typeface="Arial" panose="020B0604020202020204" pitchFamily="34" charset="0"/>
                <a:ea typeface="Calibri" panose="020F0502020204030204" pitchFamily="34" charset="0"/>
              </a:rPr>
              <a:t>La inclusión de 3-terminal capacitor + capacitor (configuración </a:t>
            </a:r>
            <a:r>
              <a:rPr lang="el-GR" sz="1200" dirty="0">
                <a:latin typeface="Arial" panose="020B0604020202020204" pitchFamily="34" charset="0"/>
                <a:ea typeface="Calibri" panose="020F0502020204030204" pitchFamily="34" charset="0"/>
              </a:rPr>
              <a:t>π</a:t>
            </a:r>
            <a:r>
              <a:rPr lang="es-VE" sz="1200" dirty="0">
                <a:latin typeface="Arial" panose="020B0604020202020204" pitchFamily="34" charset="0"/>
                <a:ea typeface="Calibri" panose="020F0502020204030204" pitchFamily="34" charset="0"/>
              </a:rPr>
              <a:t>) para 3.3 V del conector </a:t>
            </a:r>
            <a:r>
              <a:rPr lang="es-VE" sz="1200" dirty="0" err="1">
                <a:latin typeface="Arial" panose="020B0604020202020204" pitchFamily="34" charset="0"/>
                <a:ea typeface="Calibri" panose="020F0502020204030204" pitchFamily="34" charset="0"/>
              </a:rPr>
              <a:t>mikroBus</a:t>
            </a:r>
            <a:r>
              <a:rPr lang="es-VE" sz="1200" dirty="0">
                <a:latin typeface="Arial" panose="020B0604020202020204" pitchFamily="34" charset="0"/>
                <a:ea typeface="Calibri" panose="020F0502020204030204" pitchFamily="34" charset="0"/>
              </a:rPr>
              <a:t> logra atenuar el ruido en frecuencias mayores a 100 KHz que incluye las frecuencias del microcontrolador de la aplicación. Además, protege del ruido de módulos de comunicaciones tipo </a:t>
            </a:r>
            <a:r>
              <a:rPr lang="es-VE" sz="1200" dirty="0" err="1">
                <a:latin typeface="Arial" panose="020B0604020202020204" pitchFamily="34" charset="0"/>
                <a:ea typeface="Calibri" panose="020F0502020204030204" pitchFamily="34" charset="0"/>
              </a:rPr>
              <a:t>WiFi</a:t>
            </a:r>
            <a:r>
              <a:rPr lang="es-VE" sz="1200" dirty="0">
                <a:latin typeface="Arial" panose="020B0604020202020204" pitchFamily="34" charset="0"/>
                <a:ea typeface="Calibri" panose="020F0502020204030204" pitchFamily="34" charset="0"/>
              </a:rPr>
              <a:t> y Bluetooth.</a:t>
            </a:r>
          </a:p>
        </p:txBody>
      </p:sp>
      <p:pic>
        <p:nvPicPr>
          <p:cNvPr id="9" name="Picture 1">
            <a:extLst>
              <a:ext uri="{FF2B5EF4-FFF2-40B4-BE49-F238E27FC236}">
                <a16:creationId xmlns:a16="http://schemas.microsoft.com/office/drawing/2014/main" id="{B28BF013-C4FF-65FA-26CF-538D718306E8}"/>
              </a:ext>
            </a:extLst>
          </p:cNvPr>
          <p:cNvPicPr>
            <a:picLocks noChangeAspect="1"/>
          </p:cNvPicPr>
          <p:nvPr/>
        </p:nvPicPr>
        <p:blipFill>
          <a:blip r:embed="rId3" cstate="print"/>
          <a:srcRect/>
          <a:stretch>
            <a:fillRect/>
          </a:stretch>
        </p:blipFill>
        <p:spPr bwMode="auto">
          <a:xfrm>
            <a:off x="5715000" y="2711571"/>
            <a:ext cx="3121025" cy="2793845"/>
          </a:xfrm>
          <a:prstGeom prst="rect">
            <a:avLst/>
          </a:prstGeom>
          <a:noFill/>
          <a:ln w="9525">
            <a:noFill/>
            <a:miter lim="800000"/>
            <a:headEnd/>
            <a:tailEnd/>
          </a:ln>
        </p:spPr>
      </p:pic>
      <p:sp>
        <p:nvSpPr>
          <p:cNvPr id="10" name="TextBox 6">
            <a:extLst>
              <a:ext uri="{FF2B5EF4-FFF2-40B4-BE49-F238E27FC236}">
                <a16:creationId xmlns:a16="http://schemas.microsoft.com/office/drawing/2014/main" id="{0C22A2D8-1A46-0A77-72F0-5C916100BF4F}"/>
              </a:ext>
            </a:extLst>
          </p:cNvPr>
          <p:cNvSpPr txBox="1"/>
          <p:nvPr/>
        </p:nvSpPr>
        <p:spPr>
          <a:xfrm>
            <a:off x="3657600" y="548680"/>
            <a:ext cx="1752600" cy="338554"/>
          </a:xfrm>
          <a:prstGeom prst="rect">
            <a:avLst/>
          </a:prstGeom>
          <a:noFill/>
        </p:spPr>
        <p:txBody>
          <a:bodyPr wrap="square" rtlCol="0">
            <a:spAutoFit/>
          </a:bodyPr>
          <a:lstStyle/>
          <a:p>
            <a:r>
              <a:rPr lang="en-US" sz="1600" b="1" dirty="0">
                <a:latin typeface="Arial" pitchFamily="34" charset="0"/>
                <a:cs typeface="Arial" pitchFamily="34" charset="0"/>
              </a:rPr>
              <a:t>EMI </a:t>
            </a:r>
            <a:r>
              <a:rPr lang="en-US" sz="1600" b="1" dirty="0" err="1">
                <a:latin typeface="Arial" pitchFamily="34" charset="0"/>
                <a:cs typeface="Arial" pitchFamily="34" charset="0"/>
              </a:rPr>
              <a:t>Supression</a:t>
            </a:r>
            <a:endParaRPr lang="es-VE" sz="1600" b="1" dirty="0">
              <a:latin typeface="Arial" pitchFamily="34" charset="0"/>
              <a:cs typeface="Arial" pitchFamily="34" charset="0"/>
            </a:endParaRPr>
          </a:p>
        </p:txBody>
      </p:sp>
      <p:sp>
        <p:nvSpPr>
          <p:cNvPr id="11" name="TextBox 4">
            <a:extLst>
              <a:ext uri="{FF2B5EF4-FFF2-40B4-BE49-F238E27FC236}">
                <a16:creationId xmlns:a16="http://schemas.microsoft.com/office/drawing/2014/main" id="{C7EF59AF-7480-18CF-176E-5F3B3FAC91A9}"/>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
        <p:nvSpPr>
          <p:cNvPr id="13" name="TextBox 7">
            <a:extLst>
              <a:ext uri="{FF2B5EF4-FFF2-40B4-BE49-F238E27FC236}">
                <a16:creationId xmlns:a16="http://schemas.microsoft.com/office/drawing/2014/main" id="{71496077-BBCF-EF53-438D-FE5462F81A13}"/>
              </a:ext>
            </a:extLst>
          </p:cNvPr>
          <p:cNvSpPr txBox="1"/>
          <p:nvPr/>
        </p:nvSpPr>
        <p:spPr>
          <a:xfrm>
            <a:off x="2133600" y="908720"/>
            <a:ext cx="4800600" cy="338554"/>
          </a:xfrm>
          <a:prstGeom prst="rect">
            <a:avLst/>
          </a:prstGeom>
          <a:noFill/>
        </p:spPr>
        <p:txBody>
          <a:bodyPr wrap="square" rtlCol="0">
            <a:spAutoFit/>
          </a:bodyPr>
          <a:lstStyle/>
          <a:p>
            <a:r>
              <a:rPr lang="en-US" sz="1600" b="1" dirty="0">
                <a:latin typeface="Arial" pitchFamily="34" charset="0"/>
                <a:cs typeface="Arial" pitchFamily="34" charset="0"/>
              </a:rPr>
              <a:t>Consider 3 terminal capacitor for power supply</a:t>
            </a:r>
            <a:endParaRPr lang="es-VE" sz="1600" b="1" dirty="0">
              <a:latin typeface="Arial" pitchFamily="34" charset="0"/>
              <a:cs typeface="Arial" pitchFamily="34" charset="0"/>
            </a:endParaRPr>
          </a:p>
        </p:txBody>
      </p:sp>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6A1757AE-3B4A-2E4E-8C6F-3E9CC12C4AE8}"/>
                  </a:ext>
                </a:extLst>
              </p:cNvPr>
              <p:cNvSpPr txBox="1"/>
              <p:nvPr/>
            </p:nvSpPr>
            <p:spPr>
              <a:xfrm>
                <a:off x="5791200" y="2361248"/>
                <a:ext cx="3002104" cy="276999"/>
              </a:xfrm>
              <a:prstGeom prst="rect">
                <a:avLst/>
              </a:prstGeom>
              <a:noFill/>
            </p:spPr>
            <p:txBody>
              <a:bodyPr wrap="none" rtlCol="0">
                <a:spAutoFit/>
              </a:bodyPr>
              <a:lstStyle/>
              <a:p>
                <a:r>
                  <a:rPr lang="en-US" sz="1200" dirty="0">
                    <a:latin typeface="Arial" panose="020B0604020202020204" pitchFamily="34" charset="0"/>
                    <a:ea typeface="Calibri" panose="020F0502020204030204" pitchFamily="34" charset="0"/>
                  </a:rPr>
                  <a:t>C</a:t>
                </a:r>
                <a:r>
                  <a:rPr lang="es-VE" sz="1200" dirty="0" err="1">
                    <a:latin typeface="Arial" panose="020B0604020202020204" pitchFamily="34" charset="0"/>
                    <a:ea typeface="Calibri" panose="020F0502020204030204" pitchFamily="34" charset="0"/>
                  </a:rPr>
                  <a:t>onfiguración</a:t>
                </a:r>
                <a:r>
                  <a:rPr lang="en-US" sz="1200" dirty="0">
                    <a:latin typeface="Arial" panose="020B0604020202020204" pitchFamily="34" charset="0"/>
                    <a:ea typeface="Calibri" panose="020F0502020204030204" pitchFamily="34" charset="0"/>
                  </a:rPr>
                  <a:t> </a:t>
                </a:r>
                <a:r>
                  <a:rPr lang="en-US" sz="1200" dirty="0" err="1">
                    <a:latin typeface="Arial" panose="020B0604020202020204" pitchFamily="34" charset="0"/>
                    <a:ea typeface="Calibri" panose="020F0502020204030204" pitchFamily="34" charset="0"/>
                  </a:rPr>
                  <a:t>tipo</a:t>
                </a:r>
                <a:r>
                  <a:rPr lang="en-US" sz="1200" dirty="0">
                    <a:latin typeface="Arial" panose="020B0604020202020204" pitchFamily="34" charset="0"/>
                    <a:ea typeface="Calibri" panose="020F0502020204030204" pitchFamily="34" charset="0"/>
                  </a:rPr>
                  <a:t> </a:t>
                </a:r>
                <a14:m>
                  <m:oMath xmlns:m="http://schemas.openxmlformats.org/officeDocument/2006/math">
                    <m:r>
                      <m:rPr>
                        <m:sty m:val="p"/>
                      </m:rPr>
                      <a:rPr lang="el-GR" sz="1200">
                        <a:latin typeface="Arial" panose="020B0604020202020204" pitchFamily="34" charset="0"/>
                        <a:ea typeface="Calibri" panose="020F0502020204030204" pitchFamily="34" charset="0"/>
                      </a:rPr>
                      <m:t>π</m:t>
                    </m:r>
                    <m:r>
                      <a:rPr lang="en-US" sz="1200">
                        <a:latin typeface="Arial" panose="020B0604020202020204" pitchFamily="34" charset="0"/>
                        <a:ea typeface="Calibri" panose="020F0502020204030204" pitchFamily="34" charset="0"/>
                      </a:rPr>
                      <m:t> </m:t>
                    </m:r>
                    <m:r>
                      <a:rPr lang="en-US" sz="1200">
                        <a:latin typeface="Arial" panose="020B0604020202020204" pitchFamily="34" charset="0"/>
                        <a:ea typeface="Calibri" panose="020F0502020204030204" pitchFamily="34" charset="0"/>
                      </a:rPr>
                      <m:t>𝑐𝑜𝑛</m:t>
                    </m:r>
                    <m:r>
                      <a:rPr lang="en-US" sz="1200">
                        <a:latin typeface="Arial" panose="020B0604020202020204" pitchFamily="34" charset="0"/>
                        <a:ea typeface="Calibri" panose="020F0502020204030204" pitchFamily="34" charset="0"/>
                      </a:rPr>
                      <m:t> </m:t>
                    </m:r>
                    <m:r>
                      <a:rPr lang="en-US" sz="1200">
                        <a:latin typeface="Arial" panose="020B0604020202020204" pitchFamily="34" charset="0"/>
                        <a:ea typeface="Calibri" panose="020F0502020204030204" pitchFamily="34" charset="0"/>
                      </a:rPr>
                      <m:t>𝑐𝑜𝑛𝑑𝑒𝑛𝑠𝑑𝑎𝑑𝑜𝑟𝑒𝑠</m:t>
                    </m:r>
                  </m:oMath>
                </a14:m>
                <a:endParaRPr lang="es-VE" sz="1200" dirty="0">
                  <a:latin typeface="Arial" panose="020B0604020202020204" pitchFamily="34" charset="0"/>
                  <a:ea typeface="Calibri" panose="020F0502020204030204" pitchFamily="34" charset="0"/>
                </a:endParaRPr>
              </a:p>
            </p:txBody>
          </p:sp>
        </mc:Choice>
        <mc:Fallback>
          <p:sp>
            <p:nvSpPr>
              <p:cNvPr id="2" name="CuadroTexto 1">
                <a:extLst>
                  <a:ext uri="{FF2B5EF4-FFF2-40B4-BE49-F238E27FC236}">
                    <a16:creationId xmlns:a16="http://schemas.microsoft.com/office/drawing/2014/main" id="{6A1757AE-3B4A-2E4E-8C6F-3E9CC12C4AE8}"/>
                  </a:ext>
                </a:extLst>
              </p:cNvPr>
              <p:cNvSpPr txBox="1">
                <a:spLocks noRot="1" noChangeAspect="1" noMove="1" noResize="1" noEditPoints="1" noAdjustHandles="1" noChangeArrowheads="1" noChangeShapeType="1" noTextEdit="1"/>
              </p:cNvSpPr>
              <p:nvPr/>
            </p:nvSpPr>
            <p:spPr>
              <a:xfrm>
                <a:off x="5791200" y="2361248"/>
                <a:ext cx="3002104" cy="276999"/>
              </a:xfrm>
              <a:prstGeom prst="rect">
                <a:avLst/>
              </a:prstGeom>
              <a:blipFill>
                <a:blip r:embed="rId4"/>
                <a:stretch>
                  <a:fillRect t="-2174" b="-13043"/>
                </a:stretch>
              </a:blipFill>
            </p:spPr>
            <p:txBody>
              <a:bodyPr/>
              <a:lstStyle/>
              <a:p>
                <a:r>
                  <a:rPr lang="es-VE">
                    <a:noFill/>
                  </a:rPr>
                  <a:t> </a:t>
                </a:r>
              </a:p>
            </p:txBody>
          </p:sp>
        </mc:Fallback>
      </mc:AlternateContent>
    </p:spTree>
    <p:extLst>
      <p:ext uri="{BB962C8B-B14F-4D97-AF65-F5344CB8AC3E}">
        <p14:creationId xmlns:p14="http://schemas.microsoft.com/office/powerpoint/2010/main" val="3445059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iagram, schematic&#10;&#10;Description automatically generated">
            <a:extLst>
              <a:ext uri="{FF2B5EF4-FFF2-40B4-BE49-F238E27FC236}">
                <a16:creationId xmlns:a16="http://schemas.microsoft.com/office/drawing/2014/main" id="{DE532F48-06DA-24CE-CDDF-CD26B5C53204}"/>
              </a:ext>
            </a:extLst>
          </p:cNvPr>
          <p:cNvPicPr>
            <a:picLocks noChangeAspect="1"/>
          </p:cNvPicPr>
          <p:nvPr/>
        </p:nvPicPr>
        <p:blipFill>
          <a:blip r:embed="rId2"/>
          <a:stretch>
            <a:fillRect/>
          </a:stretch>
        </p:blipFill>
        <p:spPr>
          <a:xfrm>
            <a:off x="495300" y="1268234"/>
            <a:ext cx="8153400" cy="5450699"/>
          </a:xfrm>
          <a:prstGeom prst="rect">
            <a:avLst/>
          </a:prstGeom>
        </p:spPr>
      </p:pic>
      <p:sp>
        <p:nvSpPr>
          <p:cNvPr id="5" name="TextBox 6">
            <a:extLst>
              <a:ext uri="{FF2B5EF4-FFF2-40B4-BE49-F238E27FC236}">
                <a16:creationId xmlns:a16="http://schemas.microsoft.com/office/drawing/2014/main" id="{1630A0B2-E537-38B3-67D8-6B63B97EE8C8}"/>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6" name="CuadroTexto 5">
            <a:extLst>
              <a:ext uri="{FF2B5EF4-FFF2-40B4-BE49-F238E27FC236}">
                <a16:creationId xmlns:a16="http://schemas.microsoft.com/office/drawing/2014/main" id="{495AFC42-4056-5571-A116-B8DA1AFCA4E0}"/>
              </a:ext>
            </a:extLst>
          </p:cNvPr>
          <p:cNvSpPr txBox="1"/>
          <p:nvPr/>
        </p:nvSpPr>
        <p:spPr>
          <a:xfrm>
            <a:off x="1295400" y="929680"/>
            <a:ext cx="6629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(based on AFE TI  AD8232) Schematic (P8)</a:t>
            </a:r>
          </a:p>
        </p:txBody>
      </p:sp>
      <p:sp>
        <p:nvSpPr>
          <p:cNvPr id="7" name="TextBox 4">
            <a:extLst>
              <a:ext uri="{FF2B5EF4-FFF2-40B4-BE49-F238E27FC236}">
                <a16:creationId xmlns:a16="http://schemas.microsoft.com/office/drawing/2014/main" id="{4DD39378-D4C2-C48A-10EF-B12E75D1E810}"/>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2006647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63DB3B8-D17F-DAB2-5FE3-C2F9C89647AB}"/>
              </a:ext>
            </a:extLst>
          </p:cNvPr>
          <p:cNvSpPr txBox="1"/>
          <p:nvPr/>
        </p:nvSpPr>
        <p:spPr>
          <a:xfrm>
            <a:off x="1115008" y="1447800"/>
            <a:ext cx="6934200" cy="4866460"/>
          </a:xfrm>
          <a:prstGeom prst="rect">
            <a:avLst/>
          </a:prstGeom>
          <a:noFill/>
        </p:spPr>
        <p:txBody>
          <a:bodyPr wrap="square">
            <a:spAutoFit/>
          </a:bodyPr>
          <a:lstStyle/>
          <a:p>
            <a:pPr marR="0" lvl="0" algn="just">
              <a:lnSpc>
                <a:spcPct val="107000"/>
              </a:lnSpc>
              <a:spcBef>
                <a:spcPts val="0"/>
              </a:spcBef>
              <a:spcAft>
                <a:spcPts val="0"/>
              </a:spcAft>
              <a:buSzPts val="1000"/>
            </a:pPr>
            <a:r>
              <a:rPr lang="es-VE" sz="1200" dirty="0">
                <a:effectLst/>
                <a:latin typeface="Arial" panose="020B0604020202020204" pitchFamily="34" charset="0"/>
                <a:ea typeface="Calibri" panose="020F0502020204030204" pitchFamily="34" charset="0"/>
                <a:cs typeface="Arial" panose="020B0604020202020204" pitchFamily="34" charset="0"/>
              </a:rPr>
              <a:t>Simulaciones:</a:t>
            </a:r>
          </a:p>
          <a:p>
            <a:pPr marL="0" marR="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Caso AD8232:</a:t>
            </a:r>
          </a:p>
          <a:p>
            <a:pPr marL="0" marR="0" indent="22860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El modelo </a:t>
            </a:r>
            <a:r>
              <a:rPr lang="es-VE" sz="1200" dirty="0" err="1">
                <a:effectLst/>
                <a:latin typeface="Arial" panose="020B0604020202020204" pitchFamily="34" charset="0"/>
                <a:ea typeface="Calibri" panose="020F0502020204030204" pitchFamily="34" charset="0"/>
                <a:cs typeface="Arial" panose="020B0604020202020204" pitchFamily="34" charset="0"/>
              </a:rPr>
              <a:t>Spice</a:t>
            </a:r>
            <a:r>
              <a:rPr lang="es-VE" sz="1200" dirty="0">
                <a:effectLst/>
                <a:latin typeface="Arial" panose="020B0604020202020204" pitchFamily="34" charset="0"/>
                <a:ea typeface="Calibri" panose="020F0502020204030204" pitchFamily="34" charset="0"/>
                <a:cs typeface="Arial" panose="020B0604020202020204" pitchFamily="34" charset="0"/>
              </a:rPr>
              <a:t> no simula completamente el AD8232.</a:t>
            </a:r>
          </a:p>
          <a:p>
            <a:pPr marL="0" marR="0" indent="22860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El modelo </a:t>
            </a:r>
            <a:r>
              <a:rPr lang="es-VE" sz="1200" dirty="0" err="1">
                <a:effectLst/>
                <a:latin typeface="Arial" panose="020B0604020202020204" pitchFamily="34" charset="0"/>
                <a:ea typeface="Calibri" panose="020F0502020204030204" pitchFamily="34" charset="0"/>
                <a:cs typeface="Arial" panose="020B0604020202020204" pitchFamily="34" charset="0"/>
              </a:rPr>
              <a:t>Spice</a:t>
            </a:r>
            <a:r>
              <a:rPr lang="es-VE" sz="1200" dirty="0">
                <a:effectLst/>
                <a:latin typeface="Arial" panose="020B0604020202020204" pitchFamily="34" charset="0"/>
                <a:ea typeface="Calibri" panose="020F0502020204030204" pitchFamily="34" charset="0"/>
                <a:cs typeface="Arial" panose="020B0604020202020204" pitchFamily="34" charset="0"/>
              </a:rPr>
              <a:t> fue modificado y se consiguió que:</a:t>
            </a:r>
          </a:p>
          <a:p>
            <a:pPr marL="0" marR="0" indent="22860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Se produce una salida OUT con ganancia 900 @ 5 Hz y </a:t>
            </a:r>
            <a:r>
              <a:rPr lang="es-VE" sz="1200" dirty="0" err="1">
                <a:effectLst/>
                <a:latin typeface="Arial" panose="020B0604020202020204" pitchFamily="34" charset="0"/>
                <a:ea typeface="Calibri" panose="020F0502020204030204" pitchFamily="34" charset="0"/>
                <a:cs typeface="Arial" panose="020B0604020202020204" pitchFamily="34" charset="0"/>
              </a:rPr>
              <a:t>Voffset</a:t>
            </a:r>
            <a:r>
              <a:rPr lang="es-VE" sz="1200" dirty="0">
                <a:effectLst/>
                <a:latin typeface="Arial" panose="020B0604020202020204" pitchFamily="34" charset="0"/>
                <a:ea typeface="Calibri" panose="020F0502020204030204" pitchFamily="34" charset="0"/>
                <a:cs typeface="Arial" panose="020B0604020202020204" pitchFamily="34" charset="0"/>
              </a:rPr>
              <a:t> = 1.64 V.</a:t>
            </a:r>
          </a:p>
          <a:p>
            <a:pPr marL="0" marR="0" indent="22860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Los pines del AD8232 que el modelo </a:t>
            </a:r>
            <a:r>
              <a:rPr lang="es-VE" sz="1200" dirty="0" err="1">
                <a:effectLst/>
                <a:latin typeface="Arial" panose="020B0604020202020204" pitchFamily="34" charset="0"/>
                <a:ea typeface="Calibri" panose="020F0502020204030204" pitchFamily="34" charset="0"/>
                <a:cs typeface="Arial" panose="020B0604020202020204" pitchFamily="34" charset="0"/>
              </a:rPr>
              <a:t>Spice</a:t>
            </a:r>
            <a:r>
              <a:rPr lang="es-VE" sz="1200" dirty="0">
                <a:effectLst/>
                <a:latin typeface="Arial" panose="020B0604020202020204" pitchFamily="34" charset="0"/>
                <a:ea typeface="Calibri" panose="020F0502020204030204" pitchFamily="34" charset="0"/>
                <a:cs typeface="Arial" panose="020B0604020202020204" pitchFamily="34" charset="0"/>
              </a:rPr>
              <a:t> no soporta correctamente son:</a:t>
            </a:r>
          </a:p>
          <a:p>
            <a:pPr marL="0" marR="0" indent="22860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SW, AD_DC, SDN, LOD+, LOD-</a:t>
            </a:r>
            <a:endParaRPr lang="es-VE" sz="1200" dirty="0">
              <a:effectLst/>
              <a:latin typeface="Arial" panose="020B0604020202020204" pitchFamily="34" charset="0"/>
              <a:ea typeface="Calibri" panose="020F0502020204030204" pitchFamily="34" charset="0"/>
              <a:cs typeface="Arial" panose="020B0604020202020204" pitchFamily="34" charset="0"/>
            </a:endParaRPr>
          </a:p>
          <a:p>
            <a:pPr marL="0" marR="0" indent="22860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Eliminar solo el cable conectado al pin SW:</a:t>
            </a:r>
          </a:p>
          <a:p>
            <a:pPr marL="342900" marR="0" lvl="0" indent="-115888">
              <a:lnSpc>
                <a:spcPct val="115000"/>
              </a:lnSpc>
              <a:spcBef>
                <a:spcPts val="0"/>
              </a:spcBef>
              <a:spcAft>
                <a:spcPts val="0"/>
              </a:spcAft>
              <a:buFont typeface="Symbol" panose="05050102010706020507" pitchFamily="18" charset="2"/>
              <a:buChar char=""/>
            </a:pPr>
            <a:r>
              <a:rPr lang="es-VE" sz="1200" dirty="0">
                <a:effectLst/>
                <a:latin typeface="Arial" panose="020B0604020202020204" pitchFamily="34" charset="0"/>
                <a:ea typeface="Calibri" panose="020F0502020204030204" pitchFamily="34" charset="0"/>
                <a:cs typeface="Arial" panose="020B0604020202020204" pitchFamily="34" charset="0"/>
              </a:rPr>
              <a:t>Para que la simulación con osciloscopio digital funcione.</a:t>
            </a:r>
          </a:p>
          <a:p>
            <a:pPr marL="342900" marR="0" lvl="0" indent="-115888">
              <a:lnSpc>
                <a:spcPct val="115000"/>
              </a:lnSpc>
              <a:spcBef>
                <a:spcPts val="0"/>
              </a:spcBef>
              <a:spcAft>
                <a:spcPts val="0"/>
              </a:spcAft>
              <a:buFont typeface="Symbol" panose="05050102010706020507" pitchFamily="18" charset="2"/>
              <a:buChar char=""/>
            </a:pPr>
            <a:r>
              <a:rPr lang="es-VE" sz="1200" dirty="0">
                <a:effectLst/>
                <a:latin typeface="Arial" panose="020B0604020202020204" pitchFamily="34" charset="0"/>
                <a:ea typeface="Calibri" panose="020F0502020204030204" pitchFamily="34" charset="0"/>
                <a:cs typeface="Arial" panose="020B0604020202020204" pitchFamily="34" charset="0"/>
              </a:rPr>
              <a:t>El modelo también funciona para el Bode de amplitud y fase de la ganancia modo diferencial.</a:t>
            </a:r>
          </a:p>
          <a:p>
            <a:pPr marL="342900" marR="0" lvl="0" indent="-115888">
              <a:lnSpc>
                <a:spcPct val="115000"/>
              </a:lnSpc>
              <a:spcBef>
                <a:spcPts val="0"/>
              </a:spcBef>
              <a:spcAft>
                <a:spcPts val="0"/>
              </a:spcAft>
              <a:buFont typeface="Symbol" panose="05050102010706020507" pitchFamily="18" charset="2"/>
              <a:buChar char=""/>
            </a:pPr>
            <a:r>
              <a:rPr lang="es-VE" sz="1200" dirty="0">
                <a:effectLst/>
                <a:latin typeface="Arial" panose="020B0604020202020204" pitchFamily="34" charset="0"/>
                <a:ea typeface="Calibri" panose="020F0502020204030204" pitchFamily="34" charset="0"/>
                <a:cs typeface="Arial" panose="020B0604020202020204" pitchFamily="34" charset="0"/>
              </a:rPr>
              <a:t>Pero no funciona para el Bode de amplitud y fase de la ganancia modo común.</a:t>
            </a:r>
          </a:p>
          <a:p>
            <a:pPr marL="0" marR="0" indent="22860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0"/>
              </a:spcAft>
            </a:pPr>
            <a:r>
              <a:rPr lang="es-VE" sz="1200" i="1" dirty="0" err="1">
                <a:effectLst/>
                <a:latin typeface="Arial" panose="020B0604020202020204" pitchFamily="34" charset="0"/>
                <a:ea typeface="Calibri" panose="020F0502020204030204" pitchFamily="34" charset="0"/>
                <a:cs typeface="Arial" panose="020B0604020202020204" pitchFamily="34" charset="0"/>
              </a:rPr>
              <a:t>Exclude</a:t>
            </a:r>
            <a:r>
              <a:rPr lang="es-VE" sz="1200" i="1" dirty="0">
                <a:effectLst/>
                <a:latin typeface="Arial" panose="020B0604020202020204" pitchFamily="34" charset="0"/>
                <a:ea typeface="Calibri" panose="020F0502020204030204" pitchFamily="34" charset="0"/>
                <a:cs typeface="Arial" panose="020B0604020202020204" pitchFamily="34" charset="0"/>
              </a:rPr>
              <a:t> </a:t>
            </a:r>
            <a:r>
              <a:rPr lang="es-VE" sz="1200" i="1" dirty="0" err="1">
                <a:effectLst/>
                <a:latin typeface="Arial" panose="020B0604020202020204" pitchFamily="34" charset="0"/>
                <a:ea typeface="Calibri" panose="020F0502020204030204" pitchFamily="34" charset="0"/>
                <a:cs typeface="Arial" panose="020B0604020202020204" pitchFamily="34" charset="0"/>
              </a:rPr>
              <a:t>form</a:t>
            </a:r>
            <a:r>
              <a:rPr lang="es-VE" sz="1200" i="1" dirty="0">
                <a:effectLst/>
                <a:latin typeface="Arial" panose="020B0604020202020204" pitchFamily="34" charset="0"/>
                <a:ea typeface="Calibri" panose="020F0502020204030204" pitchFamily="34" charset="0"/>
                <a:cs typeface="Arial" panose="020B0604020202020204" pitchFamily="34" charset="0"/>
              </a:rPr>
              <a:t> </a:t>
            </a:r>
            <a:r>
              <a:rPr lang="es-VE" sz="1200" i="1" dirty="0" err="1">
                <a:effectLst/>
                <a:latin typeface="Arial" panose="020B0604020202020204" pitchFamily="34" charset="0"/>
                <a:ea typeface="Calibri" panose="020F0502020204030204" pitchFamily="34" charset="0"/>
                <a:cs typeface="Arial" panose="020B0604020202020204" pitchFamily="34" charset="0"/>
              </a:rPr>
              <a:t>Simulation</a:t>
            </a:r>
            <a:r>
              <a:rPr lang="es-VE" sz="1200" dirty="0">
                <a:effectLst/>
                <a:latin typeface="Arial" panose="020B0604020202020204" pitchFamily="34" charset="0"/>
                <a:ea typeface="Calibri" panose="020F0502020204030204" pitchFamily="34" charset="0"/>
                <a:cs typeface="Arial" panose="020B0604020202020204" pitchFamily="34" charset="0"/>
              </a:rPr>
              <a:t> para osciloscopio digital:</a:t>
            </a:r>
          </a:p>
          <a:p>
            <a:pPr marL="0" marR="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66226-008</a:t>
            </a:r>
          </a:p>
          <a:p>
            <a:pPr marL="0" marR="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BAS40W-04 (produce atenuación)</a:t>
            </a:r>
          </a:p>
          <a:p>
            <a:pPr marL="0" marR="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0"/>
              </a:spcAft>
            </a:pPr>
            <a:r>
              <a:rPr lang="es-VE" sz="1200" i="1" dirty="0" err="1">
                <a:effectLst/>
                <a:latin typeface="Arial" panose="020B0604020202020204" pitchFamily="34" charset="0"/>
                <a:ea typeface="Calibri" panose="020F0502020204030204" pitchFamily="34" charset="0"/>
                <a:cs typeface="Arial" panose="020B0604020202020204" pitchFamily="34" charset="0"/>
              </a:rPr>
              <a:t>Exclude</a:t>
            </a:r>
            <a:r>
              <a:rPr lang="es-VE" sz="1200" i="1" dirty="0">
                <a:effectLst/>
                <a:latin typeface="Arial" panose="020B0604020202020204" pitchFamily="34" charset="0"/>
                <a:ea typeface="Calibri" panose="020F0502020204030204" pitchFamily="34" charset="0"/>
                <a:cs typeface="Arial" panose="020B0604020202020204" pitchFamily="34" charset="0"/>
              </a:rPr>
              <a:t> </a:t>
            </a:r>
            <a:r>
              <a:rPr lang="es-VE" sz="1200" i="1" dirty="0" err="1">
                <a:effectLst/>
                <a:latin typeface="Arial" panose="020B0604020202020204" pitchFamily="34" charset="0"/>
                <a:ea typeface="Calibri" panose="020F0502020204030204" pitchFamily="34" charset="0"/>
                <a:cs typeface="Arial" panose="020B0604020202020204" pitchFamily="34" charset="0"/>
              </a:rPr>
              <a:t>form</a:t>
            </a:r>
            <a:r>
              <a:rPr lang="es-VE" sz="1200" i="1" dirty="0">
                <a:effectLst/>
                <a:latin typeface="Arial" panose="020B0604020202020204" pitchFamily="34" charset="0"/>
                <a:ea typeface="Calibri" panose="020F0502020204030204" pitchFamily="34" charset="0"/>
                <a:cs typeface="Arial" panose="020B0604020202020204" pitchFamily="34" charset="0"/>
              </a:rPr>
              <a:t> </a:t>
            </a:r>
            <a:r>
              <a:rPr lang="es-VE" sz="1200" i="1" dirty="0" err="1">
                <a:effectLst/>
                <a:latin typeface="Arial" panose="020B0604020202020204" pitchFamily="34" charset="0"/>
                <a:ea typeface="Calibri" panose="020F0502020204030204" pitchFamily="34" charset="0"/>
                <a:cs typeface="Arial" panose="020B0604020202020204" pitchFamily="34" charset="0"/>
              </a:rPr>
              <a:t>Simulation</a:t>
            </a:r>
            <a:r>
              <a:rPr lang="es-VE" sz="1200" dirty="0">
                <a:effectLst/>
                <a:latin typeface="Arial" panose="020B0604020202020204" pitchFamily="34" charset="0"/>
                <a:ea typeface="Calibri" panose="020F0502020204030204" pitchFamily="34" charset="0"/>
                <a:cs typeface="Arial" panose="020B0604020202020204" pitchFamily="34" charset="0"/>
              </a:rPr>
              <a:t> para GRAPH de frecuencia (Bode de amplitud y fase de la ganancia modo diferencial):</a:t>
            </a:r>
          </a:p>
          <a:p>
            <a:pPr marL="0" marR="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Generador de ECG HDL</a:t>
            </a:r>
          </a:p>
          <a:p>
            <a:pPr marL="0" marR="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BAS40W-04</a:t>
            </a: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LED-RED</a:t>
            </a:r>
            <a:endParaRPr lang="es-VE" sz="12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LED-GREEN</a:t>
            </a:r>
            <a:endParaRPr lang="es-VE" sz="1200" dirty="0">
              <a:effectLst/>
              <a:latin typeface="Arial" panose="020B0604020202020204" pitchFamily="34" charset="0"/>
              <a:ea typeface="Calibri" panose="020F0502020204030204" pitchFamily="34" charset="0"/>
              <a:cs typeface="Arial" panose="020B0604020202020204" pitchFamily="34" charset="0"/>
            </a:endParaRPr>
          </a:p>
          <a:p>
            <a:r>
              <a:rPr lang="en-US" sz="1200" dirty="0">
                <a:effectLst/>
                <a:latin typeface="Arial" panose="020B0604020202020204" pitchFamily="34" charset="0"/>
                <a:ea typeface="Calibri" panose="020F0502020204030204" pitchFamily="34" charset="0"/>
                <a:cs typeface="Arial" panose="020B0604020202020204" pitchFamily="34" charset="0"/>
              </a:rPr>
              <a:t>66226-008 (</a:t>
            </a:r>
            <a:r>
              <a:rPr lang="en-US" sz="1200" dirty="0" err="1">
                <a:effectLst/>
                <a:latin typeface="Arial" panose="020B0604020202020204" pitchFamily="34" charset="0"/>
                <a:ea typeface="Calibri" panose="020F0502020204030204" pitchFamily="34" charset="0"/>
                <a:cs typeface="Arial" panose="020B0604020202020204" pitchFamily="34" charset="0"/>
              </a:rPr>
              <a:t>conector</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i="1" dirty="0">
                <a:effectLst/>
                <a:latin typeface="Arial" panose="020B0604020202020204" pitchFamily="34" charset="0"/>
                <a:ea typeface="Calibri" panose="020F0502020204030204" pitchFamily="34" charset="0"/>
                <a:cs typeface="Arial" panose="020B0604020202020204" pitchFamily="34" charset="0"/>
              </a:rPr>
              <a:t>header</a:t>
            </a:r>
            <a:r>
              <a:rPr lang="en-US" sz="1200" dirty="0">
                <a:effectLst/>
                <a:latin typeface="Arial" panose="020B0604020202020204" pitchFamily="34" charset="0"/>
                <a:ea typeface="Calibri" panose="020F0502020204030204" pitchFamily="34" charset="0"/>
                <a:cs typeface="Arial" panose="020B0604020202020204" pitchFamily="34" charset="0"/>
              </a:rPr>
              <a:t> macho)</a:t>
            </a:r>
            <a:endParaRPr lang="es-VE" sz="1200" dirty="0">
              <a:latin typeface="Arial" panose="020B0604020202020204" pitchFamily="34" charset="0"/>
              <a:cs typeface="Arial" panose="020B0604020202020204" pitchFamily="34" charset="0"/>
            </a:endParaRPr>
          </a:p>
        </p:txBody>
      </p:sp>
      <p:sp>
        <p:nvSpPr>
          <p:cNvPr id="6" name="TextBox 6">
            <a:extLst>
              <a:ext uri="{FF2B5EF4-FFF2-40B4-BE49-F238E27FC236}">
                <a16:creationId xmlns:a16="http://schemas.microsoft.com/office/drawing/2014/main" id="{8EA3C48F-A45B-8B8A-79E7-DF60B0940F23}"/>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7" name="CuadroTexto 6">
            <a:extLst>
              <a:ext uri="{FF2B5EF4-FFF2-40B4-BE49-F238E27FC236}">
                <a16:creationId xmlns:a16="http://schemas.microsoft.com/office/drawing/2014/main" id="{A5E6861E-698F-B11B-0920-1EB438C997DF}"/>
              </a:ext>
            </a:extLst>
          </p:cNvPr>
          <p:cNvSpPr txBox="1"/>
          <p:nvPr/>
        </p:nvSpPr>
        <p:spPr>
          <a:xfrm>
            <a:off x="1295400" y="929680"/>
            <a:ext cx="6629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(based on AFE TI  AD8232) Schematic (P8)</a:t>
            </a:r>
          </a:p>
        </p:txBody>
      </p:sp>
      <p:sp>
        <p:nvSpPr>
          <p:cNvPr id="8" name="TextBox 4">
            <a:extLst>
              <a:ext uri="{FF2B5EF4-FFF2-40B4-BE49-F238E27FC236}">
                <a16:creationId xmlns:a16="http://schemas.microsoft.com/office/drawing/2014/main" id="{D7CBBD3B-06CB-9B71-4394-CF9975E860B1}"/>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129893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6" name="Picture 4"/>
          <p:cNvPicPr>
            <a:picLocks noGrp="1" noChangeAspect="1" noChangeArrowheads="1"/>
          </p:cNvPicPr>
          <p:nvPr>
            <p:ph type="body" idx="1"/>
          </p:nvPr>
        </p:nvPicPr>
        <p:blipFill>
          <a:blip r:embed="rId2" cstate="print"/>
          <a:srcRect/>
          <a:stretch>
            <a:fillRect/>
          </a:stretch>
        </p:blipFill>
        <p:spPr>
          <a:xfrm>
            <a:off x="1210816" y="836712"/>
            <a:ext cx="6745560" cy="3623623"/>
          </a:xfrm>
          <a:noFill/>
          <a:ln/>
        </p:spPr>
      </p:pic>
      <p:sp>
        <p:nvSpPr>
          <p:cNvPr id="5" name="Rectangle 8"/>
          <p:cNvSpPr>
            <a:spLocks noChangeArrowheads="1"/>
          </p:cNvSpPr>
          <p:nvPr/>
        </p:nvSpPr>
        <p:spPr bwMode="auto">
          <a:xfrm>
            <a:off x="2699792" y="548680"/>
            <a:ext cx="3733800" cy="457200"/>
          </a:xfrm>
          <a:prstGeom prst="rect">
            <a:avLst/>
          </a:prstGeom>
          <a:noFill/>
          <a:ln w="9525">
            <a:noFill/>
            <a:miter lim="800000"/>
            <a:headEnd/>
            <a:tailEnd/>
          </a:ln>
          <a:effectLst/>
        </p:spPr>
        <p:txBody>
          <a:bodyPr anchor="ctr"/>
          <a:lstStyle/>
          <a:p>
            <a:pPr algn="ctr"/>
            <a:r>
              <a:rPr lang="en-US" sz="1600" b="1" dirty="0">
                <a:latin typeface="Arial" pitchFamily="34" charset="0"/>
                <a:cs typeface="Arial" pitchFamily="34" charset="0"/>
              </a:rPr>
              <a:t>EC</a:t>
            </a:r>
            <a:r>
              <a:rPr lang="en-US" sz="1600" b="1" dirty="0">
                <a:solidFill>
                  <a:schemeClr val="tx2"/>
                </a:solidFill>
                <a:latin typeface="Arial" pitchFamily="34" charset="0"/>
                <a:cs typeface="Arial" pitchFamily="34" charset="0"/>
              </a:rPr>
              <a:t>G </a:t>
            </a:r>
            <a:r>
              <a:rPr lang="en-US" sz="1600" b="1" dirty="0">
                <a:latin typeface="Arial" pitchFamily="34" charset="0"/>
                <a:cs typeface="Arial" pitchFamily="34" charset="0"/>
              </a:rPr>
              <a:t>Leads</a:t>
            </a:r>
          </a:p>
        </p:txBody>
      </p:sp>
      <p:pic>
        <p:nvPicPr>
          <p:cNvPr id="8" name="Picture 7" descr="c4db2f5c541f104cd160c7141bc4ec87.jpg"/>
          <p:cNvPicPr>
            <a:picLocks noChangeAspect="1"/>
          </p:cNvPicPr>
          <p:nvPr/>
        </p:nvPicPr>
        <p:blipFill>
          <a:blip r:embed="rId3" cstate="print"/>
          <a:stretch>
            <a:fillRect/>
          </a:stretch>
        </p:blipFill>
        <p:spPr>
          <a:xfrm>
            <a:off x="126697" y="4427776"/>
            <a:ext cx="2784140" cy="2430224"/>
          </a:xfrm>
          <a:prstGeom prst="rect">
            <a:avLst/>
          </a:prstGeom>
        </p:spPr>
      </p:pic>
      <p:pic>
        <p:nvPicPr>
          <p:cNvPr id="3" name="Picture 2">
            <a:extLst>
              <a:ext uri="{FF2B5EF4-FFF2-40B4-BE49-F238E27FC236}">
                <a16:creationId xmlns:a16="http://schemas.microsoft.com/office/drawing/2014/main" id="{96551FFA-8919-482B-8AE4-72D91C4D8AF8}"/>
              </a:ext>
            </a:extLst>
          </p:cNvPr>
          <p:cNvPicPr>
            <a:picLocks noChangeAspect="1"/>
          </p:cNvPicPr>
          <p:nvPr/>
        </p:nvPicPr>
        <p:blipFill>
          <a:blip r:embed="rId4"/>
          <a:stretch>
            <a:fillRect/>
          </a:stretch>
        </p:blipFill>
        <p:spPr>
          <a:xfrm>
            <a:off x="3124200" y="4667067"/>
            <a:ext cx="5893103" cy="1892397"/>
          </a:xfrm>
          <a:prstGeom prst="rect">
            <a:avLst/>
          </a:prstGeom>
        </p:spPr>
      </p:pic>
      <p:sp>
        <p:nvSpPr>
          <p:cNvPr id="2" name="TextBox 4">
            <a:extLst>
              <a:ext uri="{FF2B5EF4-FFF2-40B4-BE49-F238E27FC236}">
                <a16:creationId xmlns:a16="http://schemas.microsoft.com/office/drawing/2014/main" id="{D614FF3A-FAD2-8E7C-5A90-1296C1EC49D2}"/>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a:extLst>
              <a:ext uri="{FF2B5EF4-FFF2-40B4-BE49-F238E27FC236}">
                <a16:creationId xmlns:a16="http://schemas.microsoft.com/office/drawing/2014/main" id="{5C3C228A-F32A-1E0E-08C7-D6A5F6743680}"/>
              </a:ext>
            </a:extLst>
          </p:cNvPr>
          <p:cNvPicPr>
            <a:picLocks noChangeAspect="1"/>
          </p:cNvPicPr>
          <p:nvPr/>
        </p:nvPicPr>
        <p:blipFill>
          <a:blip r:embed="rId2"/>
          <a:stretch>
            <a:fillRect/>
          </a:stretch>
        </p:blipFill>
        <p:spPr>
          <a:xfrm>
            <a:off x="268369" y="2590800"/>
            <a:ext cx="8607262" cy="3854797"/>
          </a:xfrm>
          <a:prstGeom prst="rect">
            <a:avLst/>
          </a:prstGeom>
        </p:spPr>
      </p:pic>
      <p:sp>
        <p:nvSpPr>
          <p:cNvPr id="6" name="CuadroTexto 5">
            <a:extLst>
              <a:ext uri="{FF2B5EF4-FFF2-40B4-BE49-F238E27FC236}">
                <a16:creationId xmlns:a16="http://schemas.microsoft.com/office/drawing/2014/main" id="{39A061A7-257F-2932-2DC9-1B5D995A6545}"/>
              </a:ext>
            </a:extLst>
          </p:cNvPr>
          <p:cNvSpPr txBox="1"/>
          <p:nvPr/>
        </p:nvSpPr>
        <p:spPr>
          <a:xfrm>
            <a:off x="914400" y="1600200"/>
            <a:ext cx="7696200" cy="868507"/>
          </a:xfrm>
          <a:prstGeom prst="rect">
            <a:avLst/>
          </a:prstGeom>
          <a:noFill/>
        </p:spPr>
        <p:txBody>
          <a:bodyPr wrap="square">
            <a:spAutoFit/>
          </a:bodyPr>
          <a:lstStyle/>
          <a:p>
            <a:pPr marR="0" lvl="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Bode de amplitud y fase de la ganancia modo diferencial </a:t>
            </a:r>
            <a:r>
              <a:rPr lang="es-VE" sz="1200" dirty="0" err="1">
                <a:effectLst/>
                <a:latin typeface="Arial" panose="020B0604020202020204" pitchFamily="34" charset="0"/>
                <a:ea typeface="Calibri" panose="020F0502020204030204" pitchFamily="34" charset="0"/>
                <a:cs typeface="Arial" panose="020B0604020202020204" pitchFamily="34" charset="0"/>
              </a:rPr>
              <a:t>Avd</a:t>
            </a:r>
            <a:r>
              <a:rPr lang="es-VE" sz="1200" dirty="0">
                <a:effectLst/>
                <a:latin typeface="Arial" panose="020B0604020202020204" pitchFamily="34" charset="0"/>
                <a:ea typeface="Calibri" panose="020F0502020204030204" pitchFamily="34" charset="0"/>
                <a:cs typeface="Arial" panose="020B0604020202020204" pitchFamily="34" charset="0"/>
              </a:rPr>
              <a:t> = Vo / Vid</a:t>
            </a:r>
          </a:p>
          <a:p>
            <a:pPr marR="0" lvl="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Caso pasa bajo: </a:t>
            </a:r>
            <a:r>
              <a:rPr lang="es-VE" sz="1200" dirty="0" err="1">
                <a:effectLst/>
                <a:latin typeface="Arial" panose="020B0604020202020204" pitchFamily="34" charset="0"/>
                <a:ea typeface="Calibri" panose="020F0502020204030204" pitchFamily="34" charset="0"/>
                <a:cs typeface="Arial" panose="020B0604020202020204" pitchFamily="34" charset="0"/>
              </a:rPr>
              <a:t>fc</a:t>
            </a:r>
            <a:r>
              <a:rPr lang="es-VE" sz="1200" dirty="0">
                <a:effectLst/>
                <a:latin typeface="Arial" panose="020B0604020202020204" pitchFamily="34" charset="0"/>
                <a:ea typeface="Calibri" panose="020F0502020204030204" pitchFamily="34" charset="0"/>
                <a:cs typeface="Arial" panose="020B0604020202020204" pitchFamily="34" charset="0"/>
              </a:rPr>
              <a:t> = 43.6 Hz</a:t>
            </a:r>
          </a:p>
          <a:p>
            <a:pPr marR="0" lvl="0">
              <a:lnSpc>
                <a:spcPct val="107000"/>
              </a:lnSpc>
              <a:spcBef>
                <a:spcPts val="0"/>
              </a:spcBef>
              <a:spcAft>
                <a:spcPts val="0"/>
              </a:spcAft>
            </a:pPr>
            <a:r>
              <a:rPr lang="es-VE" sz="1200" dirty="0">
                <a:effectLst/>
                <a:latin typeface="Arial" panose="020B0604020202020204" pitchFamily="34" charset="0"/>
                <a:ea typeface="Calibri" panose="020F0502020204030204" pitchFamily="34" charset="0"/>
                <a:cs typeface="Arial" panose="020B0604020202020204" pitchFamily="34" charset="0"/>
              </a:rPr>
              <a:t>Caso pasa alto: </a:t>
            </a:r>
            <a:r>
              <a:rPr lang="es-VE" sz="1200" dirty="0" err="1">
                <a:effectLst/>
                <a:latin typeface="Arial" panose="020B0604020202020204" pitchFamily="34" charset="0"/>
                <a:ea typeface="Calibri" panose="020F0502020204030204" pitchFamily="34" charset="0"/>
                <a:cs typeface="Arial" panose="020B0604020202020204" pitchFamily="34" charset="0"/>
              </a:rPr>
              <a:t>fc</a:t>
            </a:r>
            <a:r>
              <a:rPr lang="es-VE" sz="1200" dirty="0">
                <a:effectLst/>
                <a:latin typeface="Arial" panose="020B0604020202020204" pitchFamily="34" charset="0"/>
                <a:ea typeface="Calibri" panose="020F0502020204030204" pitchFamily="34" charset="0"/>
                <a:cs typeface="Arial" panose="020B0604020202020204" pitchFamily="34" charset="0"/>
              </a:rPr>
              <a:t> = 0.445 Hz.</a:t>
            </a:r>
          </a:p>
          <a:p>
            <a:pPr marR="0" lvl="0">
              <a:lnSpc>
                <a:spcPct val="107000"/>
              </a:lnSpc>
              <a:spcBef>
                <a:spcPts val="0"/>
              </a:spcBef>
              <a:spcAft>
                <a:spcPts val="0"/>
              </a:spcAft>
            </a:pPr>
            <a:r>
              <a:rPr lang="es-VE" sz="1200" dirty="0" err="1">
                <a:effectLst/>
                <a:latin typeface="Arial" panose="020B0604020202020204" pitchFamily="34" charset="0"/>
                <a:ea typeface="Calibri" panose="020F0502020204030204" pitchFamily="34" charset="0"/>
                <a:cs typeface="Arial" panose="020B0604020202020204" pitchFamily="34" charset="0"/>
              </a:rPr>
              <a:t>Avd</a:t>
            </a:r>
            <a:r>
              <a:rPr lang="es-VE" sz="1200" dirty="0">
                <a:effectLst/>
                <a:latin typeface="Arial" panose="020B0604020202020204" pitchFamily="34" charset="0"/>
                <a:ea typeface="Calibri" panose="020F0502020204030204" pitchFamily="34" charset="0"/>
                <a:cs typeface="Arial" panose="020B0604020202020204" pitchFamily="34" charset="0"/>
              </a:rPr>
              <a:t> = 59,1 dB frecuencias medias</a:t>
            </a:r>
          </a:p>
        </p:txBody>
      </p:sp>
      <p:sp>
        <p:nvSpPr>
          <p:cNvPr id="7" name="TextBox 6">
            <a:extLst>
              <a:ext uri="{FF2B5EF4-FFF2-40B4-BE49-F238E27FC236}">
                <a16:creationId xmlns:a16="http://schemas.microsoft.com/office/drawing/2014/main" id="{E3253D98-A8C7-06C4-5653-CE0CE648A748}"/>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8" name="CuadroTexto 7">
            <a:extLst>
              <a:ext uri="{FF2B5EF4-FFF2-40B4-BE49-F238E27FC236}">
                <a16:creationId xmlns:a16="http://schemas.microsoft.com/office/drawing/2014/main" id="{F80A2AAC-2A82-C146-D0D9-F915416772EF}"/>
              </a:ext>
            </a:extLst>
          </p:cNvPr>
          <p:cNvSpPr txBox="1"/>
          <p:nvPr/>
        </p:nvSpPr>
        <p:spPr>
          <a:xfrm>
            <a:off x="1295400" y="929680"/>
            <a:ext cx="6629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(based on AFE TI  AD8232) Schematic (P8)</a:t>
            </a:r>
          </a:p>
        </p:txBody>
      </p:sp>
      <p:sp>
        <p:nvSpPr>
          <p:cNvPr id="9" name="TextBox 4">
            <a:extLst>
              <a:ext uri="{FF2B5EF4-FFF2-40B4-BE49-F238E27FC236}">
                <a16:creationId xmlns:a16="http://schemas.microsoft.com/office/drawing/2014/main" id="{8018339D-8FCD-8F5D-11BA-360ECED5D4C0}"/>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739742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a:extLst>
              <a:ext uri="{FF2B5EF4-FFF2-40B4-BE49-F238E27FC236}">
                <a16:creationId xmlns:a16="http://schemas.microsoft.com/office/drawing/2014/main" id="{2B2432B5-8A20-86E8-0027-897A9BE45DC3}"/>
              </a:ext>
            </a:extLst>
          </p:cNvPr>
          <p:cNvPicPr>
            <a:picLocks noChangeAspect="1"/>
          </p:cNvPicPr>
          <p:nvPr/>
        </p:nvPicPr>
        <p:blipFill>
          <a:blip r:embed="rId2"/>
          <a:stretch>
            <a:fillRect/>
          </a:stretch>
        </p:blipFill>
        <p:spPr>
          <a:xfrm>
            <a:off x="609600" y="1524000"/>
            <a:ext cx="7924800" cy="5101596"/>
          </a:xfrm>
          <a:prstGeom prst="rect">
            <a:avLst/>
          </a:prstGeom>
        </p:spPr>
      </p:pic>
      <p:sp>
        <p:nvSpPr>
          <p:cNvPr id="6" name="CuadroTexto 5">
            <a:extLst>
              <a:ext uri="{FF2B5EF4-FFF2-40B4-BE49-F238E27FC236}">
                <a16:creationId xmlns:a16="http://schemas.microsoft.com/office/drawing/2014/main" id="{F8E83A0F-BD2F-B1FA-BE48-8BE76BE0E623}"/>
              </a:ext>
            </a:extLst>
          </p:cNvPr>
          <p:cNvSpPr txBox="1"/>
          <p:nvPr/>
        </p:nvSpPr>
        <p:spPr>
          <a:xfrm>
            <a:off x="2514600" y="1212761"/>
            <a:ext cx="4076700" cy="311239"/>
          </a:xfrm>
          <a:prstGeom prst="rect">
            <a:avLst/>
          </a:prstGeom>
          <a:noFill/>
        </p:spPr>
        <p:txBody>
          <a:bodyPr wrap="square">
            <a:spAutoFit/>
          </a:bodyPr>
          <a:lstStyle/>
          <a:p>
            <a:pPr marL="0" marR="0" algn="ctr">
              <a:lnSpc>
                <a:spcPct val="107000"/>
              </a:lnSpc>
              <a:spcBef>
                <a:spcPts val="0"/>
              </a:spcBef>
              <a:spcAft>
                <a:spcPts val="0"/>
              </a:spcAft>
            </a:pPr>
            <a:r>
              <a:rPr lang="es-VE" sz="1400" dirty="0">
                <a:effectLst/>
                <a:latin typeface="Arial" panose="020B0604020202020204" pitchFamily="34" charset="0"/>
                <a:ea typeface="Calibri" panose="020F0502020204030204" pitchFamily="34" charset="0"/>
                <a:cs typeface="Times New Roman" panose="02020603050405020304" pitchFamily="18" charset="0"/>
              </a:rPr>
              <a:t>Vid (onda senoidal 1 </a:t>
            </a:r>
            <a:r>
              <a:rPr lang="es-VE" sz="1400" dirty="0" err="1">
                <a:effectLst/>
                <a:latin typeface="Arial" panose="020B0604020202020204" pitchFamily="34" charset="0"/>
                <a:ea typeface="Calibri" panose="020F0502020204030204" pitchFamily="34" charset="0"/>
                <a:cs typeface="Times New Roman" panose="02020603050405020304" pitchFamily="18" charset="0"/>
              </a:rPr>
              <a:t>mVp</a:t>
            </a:r>
            <a:r>
              <a:rPr lang="es-VE" sz="1400" dirty="0">
                <a:effectLst/>
                <a:latin typeface="Arial" panose="020B0604020202020204" pitchFamily="34" charset="0"/>
                <a:ea typeface="Calibri" panose="020F0502020204030204" pitchFamily="34" charset="0"/>
                <a:cs typeface="Times New Roman" panose="02020603050405020304" pitchFamily="18" charset="0"/>
              </a:rPr>
              <a:t> @ 5 Hz) y Vo (OUT)</a:t>
            </a:r>
            <a:endParaRPr lang="es-VE"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C17D4D6-7FC6-DB6C-14C8-FE081E25DDBA}"/>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8" name="CuadroTexto 7">
            <a:extLst>
              <a:ext uri="{FF2B5EF4-FFF2-40B4-BE49-F238E27FC236}">
                <a16:creationId xmlns:a16="http://schemas.microsoft.com/office/drawing/2014/main" id="{E8BA7265-681E-818A-3735-8D9B381EC525}"/>
              </a:ext>
            </a:extLst>
          </p:cNvPr>
          <p:cNvSpPr txBox="1"/>
          <p:nvPr/>
        </p:nvSpPr>
        <p:spPr>
          <a:xfrm>
            <a:off x="1295400" y="929680"/>
            <a:ext cx="6629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(based on AFE TI  AD8232) Schematic (P8)</a:t>
            </a:r>
          </a:p>
        </p:txBody>
      </p:sp>
      <p:sp>
        <p:nvSpPr>
          <p:cNvPr id="9" name="TextBox 4">
            <a:extLst>
              <a:ext uri="{FF2B5EF4-FFF2-40B4-BE49-F238E27FC236}">
                <a16:creationId xmlns:a16="http://schemas.microsoft.com/office/drawing/2014/main" id="{170BE9B2-E00C-B116-4993-4173EFE2FD6D}"/>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1203661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135C5E1-4990-F64F-5104-8620C31910C8}"/>
              </a:ext>
            </a:extLst>
          </p:cNvPr>
          <p:cNvPicPr>
            <a:picLocks noChangeAspect="1"/>
          </p:cNvPicPr>
          <p:nvPr/>
        </p:nvPicPr>
        <p:blipFill>
          <a:blip r:embed="rId2"/>
          <a:stretch>
            <a:fillRect/>
          </a:stretch>
        </p:blipFill>
        <p:spPr>
          <a:xfrm>
            <a:off x="565581" y="1530439"/>
            <a:ext cx="7968819" cy="5156295"/>
          </a:xfrm>
          <a:prstGeom prst="rect">
            <a:avLst/>
          </a:prstGeom>
        </p:spPr>
      </p:pic>
      <p:sp>
        <p:nvSpPr>
          <p:cNvPr id="7" name="CuadroTexto 6">
            <a:extLst>
              <a:ext uri="{FF2B5EF4-FFF2-40B4-BE49-F238E27FC236}">
                <a16:creationId xmlns:a16="http://schemas.microsoft.com/office/drawing/2014/main" id="{BA8BB0C8-4322-5644-AC1E-00E4B3358F03}"/>
              </a:ext>
            </a:extLst>
          </p:cNvPr>
          <p:cNvSpPr txBox="1"/>
          <p:nvPr/>
        </p:nvSpPr>
        <p:spPr>
          <a:xfrm>
            <a:off x="2514600" y="1219200"/>
            <a:ext cx="4038600" cy="311239"/>
          </a:xfrm>
          <a:prstGeom prst="rect">
            <a:avLst/>
          </a:prstGeom>
          <a:noFill/>
        </p:spPr>
        <p:txBody>
          <a:bodyPr wrap="square">
            <a:spAutoFit/>
          </a:bodyPr>
          <a:lstStyle/>
          <a:p>
            <a:pPr marL="0" marR="0" algn="ctr">
              <a:lnSpc>
                <a:spcPct val="107000"/>
              </a:lnSpc>
              <a:spcBef>
                <a:spcPts val="0"/>
              </a:spcBef>
              <a:spcAft>
                <a:spcPts val="0"/>
              </a:spcAft>
            </a:pPr>
            <a:r>
              <a:rPr lang="es-VE" sz="1400" dirty="0">
                <a:effectLst/>
                <a:latin typeface="Arial" panose="020B0604020202020204" pitchFamily="34" charset="0"/>
                <a:ea typeface="Calibri" panose="020F0502020204030204" pitchFamily="34" charset="0"/>
                <a:cs typeface="Times New Roman" panose="02020603050405020304" pitchFamily="18" charset="0"/>
              </a:rPr>
              <a:t>. Vid (onda cuadrada 1 </a:t>
            </a:r>
            <a:r>
              <a:rPr lang="es-VE" sz="1400" dirty="0" err="1">
                <a:effectLst/>
                <a:latin typeface="Arial" panose="020B0604020202020204" pitchFamily="34" charset="0"/>
                <a:ea typeface="Calibri" panose="020F0502020204030204" pitchFamily="34" charset="0"/>
                <a:cs typeface="Times New Roman" panose="02020603050405020304" pitchFamily="18" charset="0"/>
              </a:rPr>
              <a:t>mVp</a:t>
            </a:r>
            <a:r>
              <a:rPr lang="es-VE" sz="1400" dirty="0">
                <a:effectLst/>
                <a:latin typeface="Arial" panose="020B0604020202020204" pitchFamily="34" charset="0"/>
                <a:ea typeface="Calibri" panose="020F0502020204030204" pitchFamily="34" charset="0"/>
                <a:cs typeface="Times New Roman" panose="02020603050405020304" pitchFamily="18" charset="0"/>
              </a:rPr>
              <a:t> @5 Hz) y Vo (OUT)</a:t>
            </a:r>
            <a:endParaRPr lang="es-VE"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6">
            <a:extLst>
              <a:ext uri="{FF2B5EF4-FFF2-40B4-BE49-F238E27FC236}">
                <a16:creationId xmlns:a16="http://schemas.microsoft.com/office/drawing/2014/main" id="{B6174E28-3810-3767-8032-CAD50E41F54D}"/>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9" name="CuadroTexto 8">
            <a:extLst>
              <a:ext uri="{FF2B5EF4-FFF2-40B4-BE49-F238E27FC236}">
                <a16:creationId xmlns:a16="http://schemas.microsoft.com/office/drawing/2014/main" id="{2540E006-5604-D869-71A4-225F50529480}"/>
              </a:ext>
            </a:extLst>
          </p:cNvPr>
          <p:cNvSpPr txBox="1"/>
          <p:nvPr/>
        </p:nvSpPr>
        <p:spPr>
          <a:xfrm>
            <a:off x="1295400" y="929680"/>
            <a:ext cx="6629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(based on AFE TI  AD8232) Schematic (P8)</a:t>
            </a:r>
          </a:p>
        </p:txBody>
      </p:sp>
      <p:sp>
        <p:nvSpPr>
          <p:cNvPr id="10" name="TextBox 4">
            <a:extLst>
              <a:ext uri="{FF2B5EF4-FFF2-40B4-BE49-F238E27FC236}">
                <a16:creationId xmlns:a16="http://schemas.microsoft.com/office/drawing/2014/main" id="{B144B989-ED2A-815B-8E8C-C4453E96F371}"/>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2376089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9B6F323-22D8-A5D6-98EA-9215B28F6003}"/>
              </a:ext>
            </a:extLst>
          </p:cNvPr>
          <p:cNvPicPr>
            <a:picLocks noChangeAspect="1"/>
          </p:cNvPicPr>
          <p:nvPr/>
        </p:nvPicPr>
        <p:blipFill>
          <a:blip r:embed="rId2"/>
          <a:stretch>
            <a:fillRect/>
          </a:stretch>
        </p:blipFill>
        <p:spPr>
          <a:xfrm>
            <a:off x="533400" y="1485303"/>
            <a:ext cx="8077200" cy="5264933"/>
          </a:xfrm>
          <a:prstGeom prst="rect">
            <a:avLst/>
          </a:prstGeom>
        </p:spPr>
      </p:pic>
      <p:sp>
        <p:nvSpPr>
          <p:cNvPr id="7" name="CuadroTexto 6">
            <a:extLst>
              <a:ext uri="{FF2B5EF4-FFF2-40B4-BE49-F238E27FC236}">
                <a16:creationId xmlns:a16="http://schemas.microsoft.com/office/drawing/2014/main" id="{D96F8FA9-D1BF-FC94-D859-D9B0ED7EE0EA}"/>
              </a:ext>
            </a:extLst>
          </p:cNvPr>
          <p:cNvSpPr txBox="1"/>
          <p:nvPr/>
        </p:nvSpPr>
        <p:spPr>
          <a:xfrm>
            <a:off x="2743200" y="1212761"/>
            <a:ext cx="3657600" cy="311239"/>
          </a:xfrm>
          <a:prstGeom prst="rect">
            <a:avLst/>
          </a:prstGeom>
          <a:noFill/>
        </p:spPr>
        <p:txBody>
          <a:bodyPr wrap="square">
            <a:spAutoFit/>
          </a:bodyPr>
          <a:lstStyle/>
          <a:p>
            <a:pPr marL="0" marR="0" algn="ctr">
              <a:lnSpc>
                <a:spcPct val="107000"/>
              </a:lnSpc>
              <a:spcBef>
                <a:spcPts val="0"/>
              </a:spcBef>
              <a:spcAft>
                <a:spcPts val="0"/>
              </a:spcAft>
            </a:pPr>
            <a:r>
              <a:rPr lang="es-VE" sz="1400" dirty="0">
                <a:effectLst/>
                <a:latin typeface="Arial" panose="020B0604020202020204" pitchFamily="34" charset="0"/>
                <a:ea typeface="Calibri" panose="020F0502020204030204" pitchFamily="34" charset="0"/>
                <a:cs typeface="Times New Roman" panose="02020603050405020304" pitchFamily="18" charset="0"/>
              </a:rPr>
              <a:t>Vid (ECG simulado 0.625 </a:t>
            </a:r>
            <a:r>
              <a:rPr lang="es-VE" sz="1400" dirty="0" err="1">
                <a:effectLst/>
                <a:latin typeface="Arial" panose="020B0604020202020204" pitchFamily="34" charset="0"/>
                <a:ea typeface="Calibri" panose="020F0502020204030204" pitchFamily="34" charset="0"/>
                <a:cs typeface="Times New Roman" panose="02020603050405020304" pitchFamily="18" charset="0"/>
              </a:rPr>
              <a:t>mVp</a:t>
            </a:r>
            <a:r>
              <a:rPr lang="es-VE" sz="1400" dirty="0">
                <a:effectLst/>
                <a:latin typeface="Arial" panose="020B0604020202020204" pitchFamily="34" charset="0"/>
                <a:ea typeface="Calibri" panose="020F0502020204030204" pitchFamily="34" charset="0"/>
                <a:cs typeface="Times New Roman" panose="02020603050405020304" pitchFamily="18" charset="0"/>
              </a:rPr>
              <a:t>) y Vo (OUT)</a:t>
            </a:r>
            <a:endParaRPr lang="es-VE"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6">
            <a:extLst>
              <a:ext uri="{FF2B5EF4-FFF2-40B4-BE49-F238E27FC236}">
                <a16:creationId xmlns:a16="http://schemas.microsoft.com/office/drawing/2014/main" id="{36D33683-7500-07AC-5690-CE8E1B6BAAF7}"/>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9" name="CuadroTexto 8">
            <a:extLst>
              <a:ext uri="{FF2B5EF4-FFF2-40B4-BE49-F238E27FC236}">
                <a16:creationId xmlns:a16="http://schemas.microsoft.com/office/drawing/2014/main" id="{4CA1F3E2-3317-F42B-40C5-F4D0DE6D52F5}"/>
              </a:ext>
            </a:extLst>
          </p:cNvPr>
          <p:cNvSpPr txBox="1"/>
          <p:nvPr/>
        </p:nvSpPr>
        <p:spPr>
          <a:xfrm>
            <a:off x="1295400" y="929680"/>
            <a:ext cx="6629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(based on AFE TI  AD8232) Schematic (P8)</a:t>
            </a:r>
          </a:p>
        </p:txBody>
      </p:sp>
      <p:sp>
        <p:nvSpPr>
          <p:cNvPr id="10" name="TextBox 4">
            <a:extLst>
              <a:ext uri="{FF2B5EF4-FFF2-40B4-BE49-F238E27FC236}">
                <a16:creationId xmlns:a16="http://schemas.microsoft.com/office/drawing/2014/main" id="{2320E9D3-7F67-E04E-014C-4FD4906DCA30}"/>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876821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2" descr="A picture containing diagram&#10;&#10;Description automatically generated">
            <a:extLst>
              <a:ext uri="{FF2B5EF4-FFF2-40B4-BE49-F238E27FC236}">
                <a16:creationId xmlns:a16="http://schemas.microsoft.com/office/drawing/2014/main" id="{F21D11D7-08D7-75E1-EE50-055108C8EC07}"/>
              </a:ext>
            </a:extLst>
          </p:cNvPr>
          <p:cNvPicPr>
            <a:picLocks noChangeAspect="1"/>
          </p:cNvPicPr>
          <p:nvPr/>
        </p:nvPicPr>
        <p:blipFill>
          <a:blip r:embed="rId2"/>
          <a:stretch>
            <a:fillRect/>
          </a:stretch>
        </p:blipFill>
        <p:spPr>
          <a:xfrm>
            <a:off x="258055" y="2286000"/>
            <a:ext cx="8627889" cy="2863850"/>
          </a:xfrm>
          <a:prstGeom prst="rect">
            <a:avLst/>
          </a:prstGeom>
        </p:spPr>
      </p:pic>
      <p:sp>
        <p:nvSpPr>
          <p:cNvPr id="6" name="TextBox 6">
            <a:extLst>
              <a:ext uri="{FF2B5EF4-FFF2-40B4-BE49-F238E27FC236}">
                <a16:creationId xmlns:a16="http://schemas.microsoft.com/office/drawing/2014/main" id="{5BED0214-A6C8-AA31-58E8-9D5DBF24F892}"/>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7" name="CuadroTexto 6">
            <a:extLst>
              <a:ext uri="{FF2B5EF4-FFF2-40B4-BE49-F238E27FC236}">
                <a16:creationId xmlns:a16="http://schemas.microsoft.com/office/drawing/2014/main" id="{49EF6415-34D2-45F1-874C-48660CC4D307}"/>
              </a:ext>
            </a:extLst>
          </p:cNvPr>
          <p:cNvSpPr txBox="1"/>
          <p:nvPr/>
        </p:nvSpPr>
        <p:spPr>
          <a:xfrm>
            <a:off x="1295400" y="929680"/>
            <a:ext cx="6629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(based on AFE TI  AD8232) Schematic (P8)</a:t>
            </a:r>
          </a:p>
        </p:txBody>
      </p:sp>
      <p:sp>
        <p:nvSpPr>
          <p:cNvPr id="8" name="TextBox 4">
            <a:extLst>
              <a:ext uri="{FF2B5EF4-FFF2-40B4-BE49-F238E27FC236}">
                <a16:creationId xmlns:a16="http://schemas.microsoft.com/office/drawing/2014/main" id="{E112F05D-6CAA-7CE1-2755-F165B705F8CC}"/>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
        <p:nvSpPr>
          <p:cNvPr id="9" name="CuadroTexto 8">
            <a:extLst>
              <a:ext uri="{FF2B5EF4-FFF2-40B4-BE49-F238E27FC236}">
                <a16:creationId xmlns:a16="http://schemas.microsoft.com/office/drawing/2014/main" id="{953301F5-43EF-77B7-923D-BE2981BB8833}"/>
              </a:ext>
            </a:extLst>
          </p:cNvPr>
          <p:cNvSpPr txBox="1"/>
          <p:nvPr/>
        </p:nvSpPr>
        <p:spPr>
          <a:xfrm>
            <a:off x="4242421" y="1535668"/>
            <a:ext cx="659155" cy="369332"/>
          </a:xfrm>
          <a:prstGeom prst="rect">
            <a:avLst/>
          </a:prstGeom>
          <a:noFill/>
        </p:spPr>
        <p:txBody>
          <a:bodyPr wrap="none" rtlCol="0">
            <a:spAutoFit/>
          </a:bodyPr>
          <a:lstStyle/>
          <a:p>
            <a:r>
              <a:rPr lang="en-US" dirty="0"/>
              <a:t>BOM</a:t>
            </a:r>
            <a:endParaRPr lang="es-VE" dirty="0"/>
          </a:p>
        </p:txBody>
      </p:sp>
    </p:spTree>
    <p:extLst>
      <p:ext uri="{BB962C8B-B14F-4D97-AF65-F5344CB8AC3E}">
        <p14:creationId xmlns:p14="http://schemas.microsoft.com/office/powerpoint/2010/main" val="2329379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01EFC-3A90-7337-A407-6B2695B9A94E}"/>
            </a:ext>
          </a:extLst>
        </p:cNvPr>
        <p:cNvGrpSpPr/>
        <p:nvPr/>
      </p:nvGrpSpPr>
      <p:grpSpPr>
        <a:xfrm>
          <a:off x="0" y="0"/>
          <a:ext cx="0" cy="0"/>
          <a:chOff x="0" y="0"/>
          <a:chExt cx="0" cy="0"/>
        </a:xfrm>
      </p:grpSpPr>
      <p:pic>
        <p:nvPicPr>
          <p:cNvPr id="4" name="Picture 1">
            <a:extLst>
              <a:ext uri="{FF2B5EF4-FFF2-40B4-BE49-F238E27FC236}">
                <a16:creationId xmlns:a16="http://schemas.microsoft.com/office/drawing/2014/main" id="{26AFF161-400F-C6F6-1F8A-2101E970F871}"/>
              </a:ext>
            </a:extLst>
          </p:cNvPr>
          <p:cNvPicPr>
            <a:picLocks noChangeAspect="1" noChangeArrowheads="1"/>
          </p:cNvPicPr>
          <p:nvPr/>
        </p:nvPicPr>
        <p:blipFill>
          <a:blip r:embed="rId2" cstate="print"/>
          <a:srcRect/>
          <a:stretch>
            <a:fillRect/>
          </a:stretch>
        </p:blipFill>
        <p:spPr bwMode="auto">
          <a:xfrm>
            <a:off x="502000" y="1371600"/>
            <a:ext cx="8184800" cy="5476875"/>
          </a:xfrm>
          <a:prstGeom prst="rect">
            <a:avLst/>
          </a:prstGeom>
          <a:noFill/>
          <a:ln w="9525">
            <a:noFill/>
            <a:miter lim="800000"/>
            <a:headEnd/>
            <a:tailEnd/>
          </a:ln>
        </p:spPr>
      </p:pic>
      <p:sp>
        <p:nvSpPr>
          <p:cNvPr id="3" name="TextBox 6">
            <a:extLst>
              <a:ext uri="{FF2B5EF4-FFF2-40B4-BE49-F238E27FC236}">
                <a16:creationId xmlns:a16="http://schemas.microsoft.com/office/drawing/2014/main" id="{11B81B81-9CF4-4C1F-A25E-9FBE52E62437}"/>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9" name="CuadroTexto 8">
            <a:extLst>
              <a:ext uri="{FF2B5EF4-FFF2-40B4-BE49-F238E27FC236}">
                <a16:creationId xmlns:a16="http://schemas.microsoft.com/office/drawing/2014/main" id="{32DCD5CB-5EA2-13B2-0404-35804B663138}"/>
              </a:ext>
            </a:extLst>
          </p:cNvPr>
          <p:cNvSpPr txBox="1"/>
          <p:nvPr/>
        </p:nvSpPr>
        <p:spPr>
          <a:xfrm>
            <a:off x="1295400" y="929680"/>
            <a:ext cx="6629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(based on AFE TI  AD8232) Schematic (P8.3)</a:t>
            </a:r>
          </a:p>
        </p:txBody>
      </p:sp>
      <p:sp>
        <p:nvSpPr>
          <p:cNvPr id="11" name="TextBox 4">
            <a:extLst>
              <a:ext uri="{FF2B5EF4-FFF2-40B4-BE49-F238E27FC236}">
                <a16:creationId xmlns:a16="http://schemas.microsoft.com/office/drawing/2014/main" id="{9DD4D897-ED3B-8392-4450-F4AF47541110}"/>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1195168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E24B2D3-C932-797C-9C06-7AC7C73927D7}"/>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5" name="CuadroTexto 4">
            <a:extLst>
              <a:ext uri="{FF2B5EF4-FFF2-40B4-BE49-F238E27FC236}">
                <a16:creationId xmlns:a16="http://schemas.microsoft.com/office/drawing/2014/main" id="{32DD690E-664E-DD98-9D76-C70E47515F24}"/>
              </a:ext>
            </a:extLst>
          </p:cNvPr>
          <p:cNvSpPr txBox="1"/>
          <p:nvPr/>
        </p:nvSpPr>
        <p:spPr>
          <a:xfrm>
            <a:off x="1447800" y="929680"/>
            <a:ext cx="6248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a:t>
            </a:r>
            <a:r>
              <a:rPr lang="en-US" sz="1600" dirty="0" err="1">
                <a:latin typeface="Times New Roman" pitchFamily="18" charset="0"/>
                <a:ea typeface="+mj-ea"/>
                <a:cs typeface="Times New Roman" pitchFamily="18" charset="0"/>
              </a:rPr>
              <a:t>basado</a:t>
            </a:r>
            <a:r>
              <a:rPr lang="en-US" sz="1600" dirty="0">
                <a:latin typeface="Times New Roman" pitchFamily="18" charset="0"/>
                <a:ea typeface="+mj-ea"/>
                <a:cs typeface="Times New Roman" pitchFamily="18" charset="0"/>
              </a:rPr>
              <a:t> </a:t>
            </a:r>
            <a:r>
              <a:rPr lang="en-US" sz="1600" dirty="0" err="1">
                <a:latin typeface="Times New Roman" pitchFamily="18" charset="0"/>
                <a:ea typeface="+mj-ea"/>
                <a:cs typeface="Times New Roman" pitchFamily="18" charset="0"/>
              </a:rPr>
              <a:t>en</a:t>
            </a:r>
            <a:r>
              <a:rPr lang="en-US" sz="1600" dirty="0">
                <a:latin typeface="Times New Roman" pitchFamily="18" charset="0"/>
                <a:ea typeface="+mj-ea"/>
                <a:cs typeface="Times New Roman" pitchFamily="18" charset="0"/>
              </a:rPr>
              <a:t>  AFE TI  AD8232 BOM (P8.3)</a:t>
            </a:r>
          </a:p>
        </p:txBody>
      </p:sp>
      <p:sp>
        <p:nvSpPr>
          <p:cNvPr id="6" name="TextBox 4">
            <a:extLst>
              <a:ext uri="{FF2B5EF4-FFF2-40B4-BE49-F238E27FC236}">
                <a16:creationId xmlns:a16="http://schemas.microsoft.com/office/drawing/2014/main" id="{C4CFBE5A-5241-1B0C-5C79-244C4100147D}"/>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pic>
        <p:nvPicPr>
          <p:cNvPr id="8" name="Picture 57">
            <a:extLst>
              <a:ext uri="{FF2B5EF4-FFF2-40B4-BE49-F238E27FC236}">
                <a16:creationId xmlns:a16="http://schemas.microsoft.com/office/drawing/2014/main" id="{A1E2583E-13A9-62AC-A788-E969437DC39F}"/>
              </a:ext>
            </a:extLst>
          </p:cNvPr>
          <p:cNvPicPr>
            <a:picLocks noChangeAspect="1"/>
          </p:cNvPicPr>
          <p:nvPr/>
        </p:nvPicPr>
        <p:blipFill>
          <a:blip r:embed="rId2" cstate="print"/>
          <a:srcRect/>
          <a:stretch>
            <a:fillRect/>
          </a:stretch>
        </p:blipFill>
        <p:spPr bwMode="auto">
          <a:xfrm>
            <a:off x="179069" y="1600200"/>
            <a:ext cx="8843855" cy="3753485"/>
          </a:xfrm>
          <a:prstGeom prst="rect">
            <a:avLst/>
          </a:prstGeom>
          <a:noFill/>
          <a:ln w="9525">
            <a:noFill/>
            <a:miter lim="800000"/>
            <a:headEnd/>
            <a:tailEnd/>
          </a:ln>
        </p:spPr>
      </p:pic>
    </p:spTree>
    <p:extLst>
      <p:ext uri="{BB962C8B-B14F-4D97-AF65-F5344CB8AC3E}">
        <p14:creationId xmlns:p14="http://schemas.microsoft.com/office/powerpoint/2010/main" val="3177197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C67C9-65B0-8A98-9562-95FF03F6751D}"/>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D823E628-63DE-7ADC-183E-E665B5B50A6B}"/>
              </a:ext>
            </a:extLst>
          </p:cNvPr>
          <p:cNvPicPr>
            <a:picLocks noChangeAspect="1" noChangeArrowheads="1"/>
          </p:cNvPicPr>
          <p:nvPr/>
        </p:nvPicPr>
        <p:blipFill>
          <a:blip r:embed="rId2" cstate="print"/>
          <a:srcRect/>
          <a:stretch>
            <a:fillRect/>
          </a:stretch>
        </p:blipFill>
        <p:spPr bwMode="auto">
          <a:xfrm>
            <a:off x="2400300" y="1512116"/>
            <a:ext cx="4343399" cy="5193483"/>
          </a:xfrm>
          <a:prstGeom prst="rect">
            <a:avLst/>
          </a:prstGeom>
          <a:noFill/>
          <a:ln w="9525">
            <a:noFill/>
            <a:miter lim="800000"/>
            <a:headEnd/>
            <a:tailEnd/>
          </a:ln>
        </p:spPr>
      </p:pic>
      <p:sp>
        <p:nvSpPr>
          <p:cNvPr id="4" name="TextBox 6">
            <a:extLst>
              <a:ext uri="{FF2B5EF4-FFF2-40B4-BE49-F238E27FC236}">
                <a16:creationId xmlns:a16="http://schemas.microsoft.com/office/drawing/2014/main" id="{44CA8DBF-23C7-930D-3AD0-D3CA0C775895}"/>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8" name="CuadroTexto 7">
            <a:extLst>
              <a:ext uri="{FF2B5EF4-FFF2-40B4-BE49-F238E27FC236}">
                <a16:creationId xmlns:a16="http://schemas.microsoft.com/office/drawing/2014/main" id="{DC4305BB-F394-DE53-693E-EABED8A88EAA}"/>
              </a:ext>
            </a:extLst>
          </p:cNvPr>
          <p:cNvSpPr txBox="1"/>
          <p:nvPr/>
        </p:nvSpPr>
        <p:spPr>
          <a:xfrm>
            <a:off x="1447800" y="929680"/>
            <a:ext cx="62484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a:t>
            </a:r>
            <a:r>
              <a:rPr lang="en-US" sz="1600" dirty="0" err="1">
                <a:latin typeface="Times New Roman" pitchFamily="18" charset="0"/>
                <a:ea typeface="+mj-ea"/>
                <a:cs typeface="Times New Roman" pitchFamily="18" charset="0"/>
              </a:rPr>
              <a:t>basado</a:t>
            </a:r>
            <a:r>
              <a:rPr lang="en-US" sz="1600" dirty="0">
                <a:latin typeface="Times New Roman" pitchFamily="18" charset="0"/>
                <a:ea typeface="+mj-ea"/>
                <a:cs typeface="Times New Roman" pitchFamily="18" charset="0"/>
              </a:rPr>
              <a:t> </a:t>
            </a:r>
            <a:r>
              <a:rPr lang="en-US" sz="1600" dirty="0" err="1">
                <a:latin typeface="Times New Roman" pitchFamily="18" charset="0"/>
                <a:ea typeface="+mj-ea"/>
                <a:cs typeface="Times New Roman" pitchFamily="18" charset="0"/>
              </a:rPr>
              <a:t>en</a:t>
            </a:r>
            <a:r>
              <a:rPr lang="en-US" sz="1600" dirty="0">
                <a:latin typeface="Times New Roman" pitchFamily="18" charset="0"/>
                <a:ea typeface="+mj-ea"/>
                <a:cs typeface="Times New Roman" pitchFamily="18" charset="0"/>
              </a:rPr>
              <a:t>  AFE TI  AD8232 PCB Layout</a:t>
            </a:r>
          </a:p>
        </p:txBody>
      </p:sp>
      <p:sp>
        <p:nvSpPr>
          <p:cNvPr id="9" name="TextBox 4">
            <a:extLst>
              <a:ext uri="{FF2B5EF4-FFF2-40B4-BE49-F238E27FC236}">
                <a16:creationId xmlns:a16="http://schemas.microsoft.com/office/drawing/2014/main" id="{2692C006-C340-10C3-EB2A-508E5363C0B4}"/>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1815929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72E52-8771-A883-032F-07A3989B1A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F642E36-F861-2014-B7C0-8DF5D57128D5}"/>
              </a:ext>
            </a:extLst>
          </p:cNvPr>
          <p:cNvPicPr/>
          <p:nvPr/>
        </p:nvPicPr>
        <p:blipFill>
          <a:blip r:embed="rId2" cstate="print"/>
          <a:srcRect/>
          <a:stretch>
            <a:fillRect/>
          </a:stretch>
        </p:blipFill>
        <p:spPr bwMode="auto">
          <a:xfrm>
            <a:off x="1752600" y="1706577"/>
            <a:ext cx="2625956" cy="4541823"/>
          </a:xfrm>
          <a:prstGeom prst="rect">
            <a:avLst/>
          </a:prstGeom>
          <a:noFill/>
          <a:ln w="9525">
            <a:noFill/>
            <a:miter lim="800000"/>
            <a:headEnd/>
            <a:tailEnd/>
          </a:ln>
        </p:spPr>
      </p:pic>
      <p:pic>
        <p:nvPicPr>
          <p:cNvPr id="5" name="Picture 4">
            <a:extLst>
              <a:ext uri="{FF2B5EF4-FFF2-40B4-BE49-F238E27FC236}">
                <a16:creationId xmlns:a16="http://schemas.microsoft.com/office/drawing/2014/main" id="{25CAA4D8-64E9-9181-8FB8-9C0EF77C1002}"/>
              </a:ext>
            </a:extLst>
          </p:cNvPr>
          <p:cNvPicPr/>
          <p:nvPr/>
        </p:nvPicPr>
        <p:blipFill>
          <a:blip r:embed="rId3" cstate="print"/>
          <a:srcRect/>
          <a:stretch>
            <a:fillRect/>
          </a:stretch>
        </p:blipFill>
        <p:spPr bwMode="auto">
          <a:xfrm>
            <a:off x="4825638" y="1676400"/>
            <a:ext cx="2565762" cy="4565824"/>
          </a:xfrm>
          <a:prstGeom prst="rect">
            <a:avLst/>
          </a:prstGeom>
          <a:noFill/>
          <a:ln w="9525">
            <a:noFill/>
            <a:miter lim="800000"/>
            <a:headEnd/>
            <a:tailEnd/>
          </a:ln>
        </p:spPr>
      </p:pic>
      <p:sp>
        <p:nvSpPr>
          <p:cNvPr id="6" name="TextBox 6">
            <a:extLst>
              <a:ext uri="{FF2B5EF4-FFF2-40B4-BE49-F238E27FC236}">
                <a16:creationId xmlns:a16="http://schemas.microsoft.com/office/drawing/2014/main" id="{0E4778AD-B211-0BC7-B93C-5A2B6C7D79C3}"/>
              </a:ext>
            </a:extLst>
          </p:cNvPr>
          <p:cNvSpPr txBox="1"/>
          <p:nvPr/>
        </p:nvSpPr>
        <p:spPr>
          <a:xfrm>
            <a:off x="3429000" y="548680"/>
            <a:ext cx="2362200" cy="338554"/>
          </a:xfrm>
          <a:prstGeom prst="rect">
            <a:avLst/>
          </a:prstGeom>
          <a:noFill/>
        </p:spPr>
        <p:txBody>
          <a:bodyPr wrap="square" rtlCol="0">
            <a:spAutoFit/>
          </a:bodyPr>
          <a:lstStyle/>
          <a:p>
            <a:r>
              <a:rPr lang="es-ES" sz="1600" b="1" dirty="0">
                <a:latin typeface="Times New Roman" pitchFamily="18" charset="0"/>
                <a:ea typeface="+mj-ea"/>
                <a:cs typeface="Times New Roman" pitchFamily="18" charset="0"/>
              </a:rPr>
              <a:t>Proyecto </a:t>
            </a:r>
            <a:r>
              <a:rPr lang="es-ES" sz="1600" b="1" dirty="0" err="1">
                <a:latin typeface="Times New Roman" pitchFamily="18" charset="0"/>
                <a:ea typeface="+mj-ea"/>
                <a:cs typeface="Times New Roman" pitchFamily="18" charset="0"/>
              </a:rPr>
              <a:t>IIa</a:t>
            </a:r>
            <a:r>
              <a:rPr lang="es-ES" sz="1600" b="1" dirty="0">
                <a:latin typeface="Times New Roman" pitchFamily="18" charset="0"/>
                <a:ea typeface="+mj-ea"/>
                <a:cs typeface="Times New Roman" pitchFamily="18" charset="0"/>
              </a:rPr>
              <a:t> con Proteus</a:t>
            </a:r>
            <a:endParaRPr lang="es-VE" sz="1600" b="1" dirty="0">
              <a:latin typeface="Arial" pitchFamily="34" charset="0"/>
              <a:cs typeface="Arial" pitchFamily="34" charset="0"/>
            </a:endParaRPr>
          </a:p>
        </p:txBody>
      </p:sp>
      <p:sp>
        <p:nvSpPr>
          <p:cNvPr id="8" name="CuadroTexto 7">
            <a:extLst>
              <a:ext uri="{FF2B5EF4-FFF2-40B4-BE49-F238E27FC236}">
                <a16:creationId xmlns:a16="http://schemas.microsoft.com/office/drawing/2014/main" id="{442D91A9-54B6-1A93-4D3E-9AAAFC9C4733}"/>
              </a:ext>
            </a:extLst>
          </p:cNvPr>
          <p:cNvSpPr txBox="1"/>
          <p:nvPr/>
        </p:nvSpPr>
        <p:spPr>
          <a:xfrm>
            <a:off x="1524000" y="929680"/>
            <a:ext cx="6096000" cy="338554"/>
          </a:xfrm>
          <a:prstGeom prst="rect">
            <a:avLst/>
          </a:prstGeom>
          <a:noFill/>
        </p:spPr>
        <p:txBody>
          <a:bodyPr wrap="square" rtlCol="0">
            <a:spAutoFit/>
          </a:bodyPr>
          <a:lstStyle/>
          <a:p>
            <a:pPr fontAlgn="base">
              <a:spcBef>
                <a:spcPct val="0"/>
              </a:spcBef>
              <a:spcAft>
                <a:spcPct val="0"/>
              </a:spcAft>
            </a:pPr>
            <a:r>
              <a:rPr lang="en-US" sz="1600" dirty="0">
                <a:latin typeface="Times New Roman" pitchFamily="18" charset="0"/>
                <a:ea typeface="+mj-ea"/>
                <a:cs typeface="Times New Roman" pitchFamily="18" charset="0"/>
              </a:rPr>
              <a:t>Single Lead Heart Rate Monitor </a:t>
            </a:r>
            <a:r>
              <a:rPr lang="en-US" sz="1600" dirty="0" err="1">
                <a:latin typeface="Times New Roman" pitchFamily="18" charset="0"/>
                <a:ea typeface="+mj-ea"/>
                <a:cs typeface="Times New Roman" pitchFamily="18" charset="0"/>
              </a:rPr>
              <a:t>basado</a:t>
            </a:r>
            <a:r>
              <a:rPr lang="en-US" sz="1600" dirty="0">
                <a:latin typeface="Times New Roman" pitchFamily="18" charset="0"/>
                <a:ea typeface="+mj-ea"/>
                <a:cs typeface="Times New Roman" pitchFamily="18" charset="0"/>
              </a:rPr>
              <a:t> </a:t>
            </a:r>
            <a:r>
              <a:rPr lang="en-US" sz="1600" dirty="0" err="1">
                <a:latin typeface="Times New Roman" pitchFamily="18" charset="0"/>
                <a:ea typeface="+mj-ea"/>
                <a:cs typeface="Times New Roman" pitchFamily="18" charset="0"/>
              </a:rPr>
              <a:t>en</a:t>
            </a:r>
            <a:r>
              <a:rPr lang="en-US" sz="1600" dirty="0">
                <a:latin typeface="Times New Roman" pitchFamily="18" charset="0"/>
                <a:ea typeface="+mj-ea"/>
                <a:cs typeface="Times New Roman" pitchFamily="18" charset="0"/>
              </a:rPr>
              <a:t>  AFE TI  AD8232 3D Model</a:t>
            </a:r>
          </a:p>
        </p:txBody>
      </p:sp>
      <p:sp>
        <p:nvSpPr>
          <p:cNvPr id="9" name="TextBox 4">
            <a:extLst>
              <a:ext uri="{FF2B5EF4-FFF2-40B4-BE49-F238E27FC236}">
                <a16:creationId xmlns:a16="http://schemas.microsoft.com/office/drawing/2014/main" id="{657630FE-ABF4-388B-D7E1-04B954587BC1}"/>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606796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FAAB2CF-CEE0-4022-8A95-EF48F5204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4AC92AB-2D4D-4176-AD14-6BD5F1D7A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755" y="2971800"/>
            <a:ext cx="2857500" cy="2552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8">
            <a:extLst>
              <a:ext uri="{FF2B5EF4-FFF2-40B4-BE49-F238E27FC236}">
                <a16:creationId xmlns:a16="http://schemas.microsoft.com/office/drawing/2014/main" id="{10EC076E-C869-47B9-B139-253E832EF8D1}"/>
              </a:ext>
            </a:extLst>
          </p:cNvPr>
          <p:cNvSpPr>
            <a:spLocks noChangeArrowheads="1"/>
          </p:cNvSpPr>
          <p:nvPr/>
        </p:nvSpPr>
        <p:spPr bwMode="auto">
          <a:xfrm>
            <a:off x="2699792" y="548680"/>
            <a:ext cx="3733800" cy="457200"/>
          </a:xfrm>
          <a:prstGeom prst="rect">
            <a:avLst/>
          </a:prstGeom>
          <a:noFill/>
          <a:ln w="9525">
            <a:noFill/>
            <a:miter lim="800000"/>
            <a:headEnd/>
            <a:tailEnd/>
          </a:ln>
          <a:effectLst/>
        </p:spPr>
        <p:txBody>
          <a:bodyPr anchor="ctr"/>
          <a:lstStyle/>
          <a:p>
            <a:pPr algn="ctr"/>
            <a:r>
              <a:rPr lang="en-US" sz="1600" b="1" dirty="0">
                <a:latin typeface="Arial" pitchFamily="34" charset="0"/>
                <a:cs typeface="Arial" pitchFamily="34" charset="0"/>
              </a:rPr>
              <a:t>EC</a:t>
            </a:r>
            <a:r>
              <a:rPr lang="en-US" sz="1600" b="1" dirty="0">
                <a:solidFill>
                  <a:schemeClr val="tx2"/>
                </a:solidFill>
                <a:latin typeface="Arial" pitchFamily="34" charset="0"/>
                <a:cs typeface="Arial" pitchFamily="34" charset="0"/>
              </a:rPr>
              <a:t>G </a:t>
            </a:r>
            <a:r>
              <a:rPr lang="en-US" sz="1600" b="1" dirty="0">
                <a:latin typeface="Arial" pitchFamily="34" charset="0"/>
                <a:cs typeface="Arial" pitchFamily="34" charset="0"/>
              </a:rPr>
              <a:t>Leads</a:t>
            </a:r>
          </a:p>
        </p:txBody>
      </p:sp>
      <p:sp>
        <p:nvSpPr>
          <p:cNvPr id="9" name="TextBox 8">
            <a:extLst>
              <a:ext uri="{FF2B5EF4-FFF2-40B4-BE49-F238E27FC236}">
                <a16:creationId xmlns:a16="http://schemas.microsoft.com/office/drawing/2014/main" id="{F017D4CF-76E9-4F32-83CD-07F15361EE80}"/>
              </a:ext>
            </a:extLst>
          </p:cNvPr>
          <p:cNvSpPr txBox="1"/>
          <p:nvPr/>
        </p:nvSpPr>
        <p:spPr>
          <a:xfrm>
            <a:off x="762000" y="1691680"/>
            <a:ext cx="4208912" cy="646331"/>
          </a:xfrm>
          <a:prstGeom prst="rect">
            <a:avLst/>
          </a:prstGeom>
          <a:noFill/>
        </p:spPr>
        <p:txBody>
          <a:bodyPr wrap="square">
            <a:spAutoFit/>
          </a:bodyPr>
          <a:lstStyle/>
          <a:p>
            <a:r>
              <a:rPr lang="en-US" sz="1200" b="0" i="0" dirty="0">
                <a:solidFill>
                  <a:srgbClr val="202122"/>
                </a:solidFill>
                <a:effectLst/>
                <a:latin typeface="Arial" panose="020B0604020202020204" pitchFamily="34" charset="0"/>
              </a:rPr>
              <a:t>The limb leads and augmented limb leads (Wilson's central terminal is used as the negative pole for the latter in this representation)</a:t>
            </a:r>
            <a:endParaRPr lang="es-VE" sz="1200" dirty="0"/>
          </a:p>
        </p:txBody>
      </p:sp>
      <p:sp>
        <p:nvSpPr>
          <p:cNvPr id="10" name="TextBox 9">
            <a:extLst>
              <a:ext uri="{FF2B5EF4-FFF2-40B4-BE49-F238E27FC236}">
                <a16:creationId xmlns:a16="http://schemas.microsoft.com/office/drawing/2014/main" id="{9E717EDC-5052-44B6-96E1-B98D3A406882}"/>
              </a:ext>
            </a:extLst>
          </p:cNvPr>
          <p:cNvSpPr txBox="1"/>
          <p:nvPr/>
        </p:nvSpPr>
        <p:spPr>
          <a:xfrm>
            <a:off x="3390900" y="942201"/>
            <a:ext cx="2362200" cy="276999"/>
          </a:xfrm>
          <a:prstGeom prst="rect">
            <a:avLst/>
          </a:prstGeom>
          <a:noFill/>
        </p:spPr>
        <p:txBody>
          <a:bodyPr wrap="square">
            <a:spAutoFit/>
          </a:bodyPr>
          <a:lstStyle/>
          <a:p>
            <a:r>
              <a:rPr lang="es-VE" sz="1200" dirty="0" err="1">
                <a:latin typeface="Arial" panose="020B0604020202020204" pitchFamily="34" charset="0"/>
                <a:cs typeface="Arial" panose="020B0604020202020204" pitchFamily="34" charset="0"/>
                <a:hlinkClick r:id="rId4"/>
              </a:rPr>
              <a:t>Electrocardiography</a:t>
            </a:r>
            <a:r>
              <a:rPr lang="es-VE" sz="1200" dirty="0">
                <a:latin typeface="Arial" panose="020B0604020202020204" pitchFamily="34" charset="0"/>
                <a:cs typeface="Arial" panose="020B0604020202020204" pitchFamily="34" charset="0"/>
                <a:hlinkClick r:id="rId4"/>
              </a:rPr>
              <a:t> - Wikipedia</a:t>
            </a:r>
            <a:endParaRPr lang="es-VE" sz="1200" dirty="0">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3B732DEE-A58A-151D-F146-DF64BF113AE8}"/>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1068174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agnify">
            <a:extLst>
              <a:ext uri="{FF2B5EF4-FFF2-40B4-BE49-F238E27FC236}">
                <a16:creationId xmlns:a16="http://schemas.microsoft.com/office/drawing/2014/main" id="{2C20DB23-539F-4390-939B-412533465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81200"/>
            <a:ext cx="7482385" cy="48415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8">
            <a:extLst>
              <a:ext uri="{FF2B5EF4-FFF2-40B4-BE49-F238E27FC236}">
                <a16:creationId xmlns:a16="http://schemas.microsoft.com/office/drawing/2014/main" id="{A6AA7737-57BA-48F0-B618-C936FDBB45AC}"/>
              </a:ext>
            </a:extLst>
          </p:cNvPr>
          <p:cNvSpPr>
            <a:spLocks noChangeArrowheads="1"/>
          </p:cNvSpPr>
          <p:nvPr/>
        </p:nvSpPr>
        <p:spPr bwMode="auto">
          <a:xfrm>
            <a:off x="2699792" y="548680"/>
            <a:ext cx="3733800" cy="457200"/>
          </a:xfrm>
          <a:prstGeom prst="rect">
            <a:avLst/>
          </a:prstGeom>
          <a:noFill/>
          <a:ln w="9525">
            <a:noFill/>
            <a:miter lim="800000"/>
            <a:headEnd/>
            <a:tailEnd/>
          </a:ln>
          <a:effectLst/>
        </p:spPr>
        <p:txBody>
          <a:bodyPr anchor="ctr"/>
          <a:lstStyle/>
          <a:p>
            <a:pPr algn="ctr"/>
            <a:r>
              <a:rPr lang="en-US" sz="1600" b="1" dirty="0">
                <a:latin typeface="Arial" pitchFamily="34" charset="0"/>
                <a:cs typeface="Arial" pitchFamily="34" charset="0"/>
              </a:rPr>
              <a:t>EC</a:t>
            </a:r>
            <a:r>
              <a:rPr lang="en-US" sz="1600" b="1" dirty="0">
                <a:solidFill>
                  <a:schemeClr val="tx2"/>
                </a:solidFill>
                <a:latin typeface="Arial" pitchFamily="34" charset="0"/>
                <a:cs typeface="Arial" pitchFamily="34" charset="0"/>
              </a:rPr>
              <a:t>G </a:t>
            </a:r>
            <a:r>
              <a:rPr lang="en-US" sz="1600" b="1" dirty="0">
                <a:latin typeface="Arial" pitchFamily="34" charset="0"/>
                <a:cs typeface="Arial" pitchFamily="34" charset="0"/>
              </a:rPr>
              <a:t>Leads</a:t>
            </a:r>
          </a:p>
        </p:txBody>
      </p:sp>
      <p:sp>
        <p:nvSpPr>
          <p:cNvPr id="9" name="TextBox 8">
            <a:extLst>
              <a:ext uri="{FF2B5EF4-FFF2-40B4-BE49-F238E27FC236}">
                <a16:creationId xmlns:a16="http://schemas.microsoft.com/office/drawing/2014/main" id="{9EF9E894-BA1B-4F7E-95B4-9F16796C4BEC}"/>
              </a:ext>
            </a:extLst>
          </p:cNvPr>
          <p:cNvSpPr txBox="1"/>
          <p:nvPr/>
        </p:nvSpPr>
        <p:spPr>
          <a:xfrm>
            <a:off x="528092" y="1258669"/>
            <a:ext cx="8077200" cy="646331"/>
          </a:xfrm>
          <a:prstGeom prst="rect">
            <a:avLst/>
          </a:prstGeom>
          <a:noFill/>
        </p:spPr>
        <p:txBody>
          <a:bodyPr wrap="square">
            <a:spAutoFit/>
          </a:bodyPr>
          <a:lstStyle/>
          <a:p>
            <a:r>
              <a:rPr lang="en-US" sz="1200" b="0" i="0" dirty="0">
                <a:solidFill>
                  <a:srgbClr val="000000"/>
                </a:solidFill>
                <a:effectLst/>
                <a:latin typeface="Arial" panose="020B0604020202020204" pitchFamily="34" charset="0"/>
                <a:cs typeface="Arial" panose="020B0604020202020204" pitchFamily="34" charset="0"/>
              </a:rPr>
              <a:t>The lead matrix of the Frank VCG-system. The electrodes are marked I, E, C, A, M, F, and H, and their anatomical positions are shown. The resistor matrix results in the establishment of normalized </a:t>
            </a:r>
            <a:r>
              <a:rPr lang="en-US" sz="1200" b="0" i="1" dirty="0">
                <a:solidFill>
                  <a:srgbClr val="000000"/>
                </a:solidFill>
                <a:effectLst/>
                <a:latin typeface="Arial" panose="020B0604020202020204" pitchFamily="34" charset="0"/>
                <a:cs typeface="Arial" panose="020B0604020202020204" pitchFamily="34" charset="0"/>
              </a:rPr>
              <a:t>x-, y-,</a:t>
            </a:r>
            <a:r>
              <a:rPr lang="en-US" sz="1200" b="0" i="0" dirty="0">
                <a:solidFill>
                  <a:srgbClr val="000000"/>
                </a:solidFill>
                <a:effectLst/>
                <a:latin typeface="Arial" panose="020B0604020202020204" pitchFamily="34" charset="0"/>
                <a:cs typeface="Arial" panose="020B0604020202020204" pitchFamily="34" charset="0"/>
              </a:rPr>
              <a:t> and </a:t>
            </a:r>
            <a:r>
              <a:rPr lang="en-US" sz="1200" b="0" i="1" dirty="0">
                <a:solidFill>
                  <a:srgbClr val="000000"/>
                </a:solidFill>
                <a:effectLst/>
                <a:latin typeface="Arial" panose="020B0604020202020204" pitchFamily="34" charset="0"/>
                <a:cs typeface="Arial" panose="020B0604020202020204" pitchFamily="34" charset="0"/>
              </a:rPr>
              <a:t>z</a:t>
            </a:r>
            <a:r>
              <a:rPr lang="en-US" sz="1200" b="0" i="0" dirty="0">
                <a:solidFill>
                  <a:srgbClr val="000000"/>
                </a:solidFill>
                <a:effectLst/>
                <a:latin typeface="Arial" panose="020B0604020202020204" pitchFamily="34" charset="0"/>
                <a:cs typeface="Arial" panose="020B0604020202020204" pitchFamily="34" charset="0"/>
              </a:rPr>
              <a:t>-component lead vectors, as described in the text.</a:t>
            </a:r>
            <a:endParaRPr lang="es-VE"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8B9C45F-C3CB-44EB-A227-0E258DCBD410}"/>
              </a:ext>
            </a:extLst>
          </p:cNvPr>
          <p:cNvSpPr txBox="1"/>
          <p:nvPr/>
        </p:nvSpPr>
        <p:spPr>
          <a:xfrm>
            <a:off x="2895600" y="942201"/>
            <a:ext cx="33528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hlinkClick r:id="rId3"/>
              </a:rPr>
              <a:t>16. </a:t>
            </a:r>
            <a:r>
              <a:rPr lang="en-US" sz="1200" dirty="0" err="1">
                <a:latin typeface="Arial" panose="020B0604020202020204" pitchFamily="34" charset="0"/>
                <a:cs typeface="Arial" panose="020B0604020202020204" pitchFamily="34" charset="0"/>
                <a:hlinkClick r:id="rId3"/>
              </a:rPr>
              <a:t>Vectorcardiographic</a:t>
            </a:r>
            <a:r>
              <a:rPr lang="en-US" sz="1200" dirty="0">
                <a:latin typeface="Arial" panose="020B0604020202020204" pitchFamily="34" charset="0"/>
                <a:cs typeface="Arial" panose="020B0604020202020204" pitchFamily="34" charset="0"/>
                <a:hlinkClick r:id="rId3"/>
              </a:rPr>
              <a:t> Lead Systems (bem.fi)</a:t>
            </a:r>
            <a:endParaRPr lang="es-VE" sz="1200" dirty="0">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D35287AA-EC32-EBD4-A7EE-55A11E1BDB47}"/>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extLst>
      <p:ext uri="{BB962C8B-B14F-4D97-AF65-F5344CB8AC3E}">
        <p14:creationId xmlns:p14="http://schemas.microsoft.com/office/powerpoint/2010/main" val="36405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4" name="Picture 4"/>
          <p:cNvPicPr>
            <a:picLocks noChangeAspect="1" noChangeArrowheads="1"/>
          </p:cNvPicPr>
          <p:nvPr/>
        </p:nvPicPr>
        <p:blipFill>
          <a:blip r:embed="rId2" cstate="print"/>
          <a:srcRect/>
          <a:stretch>
            <a:fillRect/>
          </a:stretch>
        </p:blipFill>
        <p:spPr bwMode="auto">
          <a:xfrm>
            <a:off x="990600" y="1524000"/>
            <a:ext cx="7185025" cy="4191000"/>
          </a:xfrm>
          <a:prstGeom prst="rect">
            <a:avLst/>
          </a:prstGeom>
          <a:noFill/>
          <a:ln w="9525">
            <a:noFill/>
            <a:miter lim="800000"/>
            <a:headEnd/>
            <a:tailEnd/>
          </a:ln>
          <a:effectLst/>
        </p:spPr>
      </p:pic>
      <p:sp>
        <p:nvSpPr>
          <p:cNvPr id="5" name="Rectangle 8"/>
          <p:cNvSpPr>
            <a:spLocks noChangeArrowheads="1"/>
          </p:cNvSpPr>
          <p:nvPr/>
        </p:nvSpPr>
        <p:spPr bwMode="auto">
          <a:xfrm>
            <a:off x="3635896" y="548680"/>
            <a:ext cx="1800200" cy="432048"/>
          </a:xfrm>
          <a:prstGeom prst="rect">
            <a:avLst/>
          </a:prstGeom>
          <a:noFill/>
          <a:ln w="9525">
            <a:noFill/>
            <a:miter lim="800000"/>
            <a:headEnd/>
            <a:tailEnd/>
          </a:ln>
          <a:effectLst/>
        </p:spPr>
        <p:txBody>
          <a:bodyPr anchor="ctr"/>
          <a:lstStyle/>
          <a:p>
            <a:pPr algn="ctr"/>
            <a:r>
              <a:rPr lang="en-US" sz="1600" b="1" dirty="0">
                <a:latin typeface="Arial" pitchFamily="34" charset="0"/>
                <a:cs typeface="Arial" pitchFamily="34" charset="0"/>
              </a:rPr>
              <a:t>ECG </a:t>
            </a:r>
            <a:r>
              <a:rPr lang="en-US" sz="1600" b="1" dirty="0" err="1">
                <a:latin typeface="Arial" pitchFamily="34" charset="0"/>
                <a:cs typeface="Arial" pitchFamily="34" charset="0"/>
              </a:rPr>
              <a:t>Espectra</a:t>
            </a:r>
            <a:endParaRPr lang="en-US" sz="1600" b="1" dirty="0">
              <a:latin typeface="Arial" pitchFamily="34" charset="0"/>
              <a:cs typeface="Arial" pitchFamily="34" charset="0"/>
            </a:endParaRPr>
          </a:p>
        </p:txBody>
      </p:sp>
      <p:sp>
        <p:nvSpPr>
          <p:cNvPr id="2" name="TextBox 4">
            <a:extLst>
              <a:ext uri="{FF2B5EF4-FFF2-40B4-BE49-F238E27FC236}">
                <a16:creationId xmlns:a16="http://schemas.microsoft.com/office/drawing/2014/main" id="{E3C46D96-1063-6AEE-A077-1051A1E434CC}"/>
              </a:ext>
            </a:extLst>
          </p:cNvPr>
          <p:cNvSpPr txBox="1"/>
          <p:nvPr/>
        </p:nvSpPr>
        <p:spPr>
          <a:xfrm>
            <a:off x="3754016" y="260648"/>
            <a:ext cx="1656184" cy="369332"/>
          </a:xfrm>
          <a:prstGeom prst="rect">
            <a:avLst/>
          </a:prstGeom>
          <a:noFill/>
        </p:spPr>
        <p:txBody>
          <a:bodyPr wrap="square" rtlCol="0">
            <a:spAutoFit/>
          </a:bodyPr>
          <a:lstStyle/>
          <a:p>
            <a:r>
              <a:rPr lang="en-US" b="1" dirty="0">
                <a:latin typeface="Arial" pitchFamily="34" charset="0"/>
                <a:cs typeface="Arial" pitchFamily="34" charset="0"/>
              </a:rPr>
              <a:t>ECG Monitor </a:t>
            </a:r>
            <a:endParaRPr lang="es-VE" b="1" dirty="0">
              <a:latin typeface="Arial" pitchFamily="34" charset="0"/>
              <a:cs typeface="Arial"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2747</TotalTime>
  <Words>2005</Words>
  <Application>Microsoft Office PowerPoint</Application>
  <PresentationFormat>Presentación en pantalla (4:3)</PresentationFormat>
  <Paragraphs>299</Paragraphs>
  <Slides>68</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68</vt:i4>
      </vt:variant>
    </vt:vector>
  </HeadingPairs>
  <TitlesOfParts>
    <vt:vector size="73" baseType="lpstr">
      <vt:lpstr>Arial</vt:lpstr>
      <vt:lpstr>Calibri</vt:lpstr>
      <vt:lpstr>Symbol</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Guillermo Villegas</cp:lastModifiedBy>
  <cp:revision>151</cp:revision>
  <dcterms:created xsi:type="dcterms:W3CDTF">2020-07-30T17:13:25Z</dcterms:created>
  <dcterms:modified xsi:type="dcterms:W3CDTF">2024-03-07T00:58:19Z</dcterms:modified>
</cp:coreProperties>
</file>